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59" r:id="rId5"/>
    <p:sldId id="261" r:id="rId6"/>
    <p:sldId id="260" r:id="rId7"/>
    <p:sldId id="262" r:id="rId8"/>
    <p:sldId id="263" r:id="rId9"/>
    <p:sldId id="264" r:id="rId10"/>
    <p:sldId id="265" r:id="rId11"/>
    <p:sldId id="278" r:id="rId12"/>
    <p:sldId id="266" r:id="rId13"/>
    <p:sldId id="267" r:id="rId14"/>
    <p:sldId id="268"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7" d="100"/>
          <a:sy n="117" d="100"/>
        </p:scale>
        <p:origin x="10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07CBCE-6155-29A5-6BA9-04F64D9BFA5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SG"/>
          </a:p>
        </p:txBody>
      </p:sp>
      <p:sp>
        <p:nvSpPr>
          <p:cNvPr id="3" name="Date Placeholder 2">
            <a:extLst>
              <a:ext uri="{FF2B5EF4-FFF2-40B4-BE49-F238E27FC236}">
                <a16:creationId xmlns:a16="http://schemas.microsoft.com/office/drawing/2014/main" id="{1B2A055B-7A43-4BF5-B7EE-42F87CC4B4C2}"/>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098E495-B384-4B08-B20B-E5E074ADE653}" type="datetimeFigureOut">
              <a:rPr lang="en-US"/>
              <a:pPr>
                <a:defRPr/>
              </a:pPr>
              <a:t>6/5/2023</a:t>
            </a:fld>
            <a:endParaRPr lang="en-SG"/>
          </a:p>
        </p:txBody>
      </p:sp>
      <p:sp>
        <p:nvSpPr>
          <p:cNvPr id="4" name="Slide Image Placeholder 3">
            <a:extLst>
              <a:ext uri="{FF2B5EF4-FFF2-40B4-BE49-F238E27FC236}">
                <a16:creationId xmlns:a16="http://schemas.microsoft.com/office/drawing/2014/main" id="{B217C446-8CB7-1E3A-48BB-4605A6754B4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SG" noProof="0"/>
          </a:p>
        </p:txBody>
      </p:sp>
      <p:sp>
        <p:nvSpPr>
          <p:cNvPr id="5" name="Notes Placeholder 4">
            <a:extLst>
              <a:ext uri="{FF2B5EF4-FFF2-40B4-BE49-F238E27FC236}">
                <a16:creationId xmlns:a16="http://schemas.microsoft.com/office/drawing/2014/main" id="{DC1ACB01-1F3A-E503-F26E-DB3BE86A92F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SG" noProof="0"/>
          </a:p>
        </p:txBody>
      </p:sp>
      <p:sp>
        <p:nvSpPr>
          <p:cNvPr id="6" name="Footer Placeholder 5">
            <a:extLst>
              <a:ext uri="{FF2B5EF4-FFF2-40B4-BE49-F238E27FC236}">
                <a16:creationId xmlns:a16="http://schemas.microsoft.com/office/drawing/2014/main" id="{C5B615B0-A168-69E0-619C-3D732E84FE7D}"/>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SG"/>
          </a:p>
        </p:txBody>
      </p:sp>
      <p:sp>
        <p:nvSpPr>
          <p:cNvPr id="7" name="Slide Number Placeholder 6">
            <a:extLst>
              <a:ext uri="{FF2B5EF4-FFF2-40B4-BE49-F238E27FC236}">
                <a16:creationId xmlns:a16="http://schemas.microsoft.com/office/drawing/2014/main" id="{85671948-DC23-70F8-175D-B43288864C0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4738B7FD-93F9-4797-877F-A15FF3CBC925}" type="slidenum">
              <a:rPr lang="en-SG" altLang="en-US"/>
              <a:pPr/>
              <a:t>‹#›</a:t>
            </a:fld>
            <a:endParaRPr lang="en-SG"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8E33A3-927D-4799-F35A-2F87854757CC}"/>
              </a:ext>
            </a:extLst>
          </p:cNvPr>
          <p:cNvSpPr/>
          <p:nvPr/>
        </p:nvSpPr>
        <p:spPr>
          <a:xfrm flipH="1">
            <a:off x="2667000" y="0"/>
            <a:ext cx="6477000" cy="6858000"/>
          </a:xfrm>
          <a:prstGeom prst="rect">
            <a:avLst/>
          </a:prstGeom>
          <a:blipFill>
            <a:blip r:embed="rId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Straight Connector 2">
            <a:extLst>
              <a:ext uri="{FF2B5EF4-FFF2-40B4-BE49-F238E27FC236}">
                <a16:creationId xmlns:a16="http://schemas.microsoft.com/office/drawing/2014/main" id="{D1DBC04C-FBA2-73B0-E917-9707336B7203}"/>
              </a:ext>
            </a:extLst>
          </p:cNvPr>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ctrTitle"/>
          </p:nvPr>
        </p:nvSpPr>
        <p:spPr>
          <a:xfrm>
            <a:off x="3366868" y="533400"/>
            <a:ext cx="5105400" cy="2868168"/>
          </a:xfrm>
        </p:spPr>
        <p:txBody>
          <a:bodyPr>
            <a:noAutofit/>
          </a:bodyPr>
          <a:lstStyle>
            <a:lvl1pPr algn="r">
              <a:defRPr sz="4200" b="1"/>
            </a:lvl1pPr>
            <a:extLst/>
          </a:lstStyle>
          <a:p>
            <a:r>
              <a:rPr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4" name="Date Placeholder 30">
            <a:extLst>
              <a:ext uri="{FF2B5EF4-FFF2-40B4-BE49-F238E27FC236}">
                <a16:creationId xmlns:a16="http://schemas.microsoft.com/office/drawing/2014/main" id="{6D8993DA-6D14-28A8-E641-3613E579668B}"/>
              </a:ext>
            </a:extLst>
          </p:cNvPr>
          <p:cNvSpPr>
            <a:spLocks noGrp="1"/>
          </p:cNvSpPr>
          <p:nvPr>
            <p:ph type="dt" sz="half" idx="10"/>
          </p:nvPr>
        </p:nvSpPr>
        <p:spPr>
          <a:xfrm>
            <a:off x="5870575" y="6557963"/>
            <a:ext cx="2003425" cy="227012"/>
          </a:xfrm>
        </p:spPr>
        <p:txBody>
          <a:bodyPr/>
          <a:lstStyle>
            <a:lvl1pPr>
              <a:defRPr lang="en-US" smtClean="0">
                <a:solidFill>
                  <a:srgbClr val="FFFFFF"/>
                </a:solidFill>
              </a:defRPr>
            </a:lvl1pPr>
            <a:extLst/>
          </a:lstStyle>
          <a:p>
            <a:pPr>
              <a:defRPr/>
            </a:pPr>
            <a:fld id="{38A39AC2-4ECE-46DF-950E-36E4DA4DD22D}" type="datetimeFigureOut">
              <a:rPr/>
              <a:pPr>
                <a:defRPr/>
              </a:pPr>
              <a:t>6/5/2023</a:t>
            </a:fld>
            <a:endParaRPr lang="en-SG"/>
          </a:p>
        </p:txBody>
      </p:sp>
      <p:sp>
        <p:nvSpPr>
          <p:cNvPr id="5" name="Footer Placeholder 17">
            <a:extLst>
              <a:ext uri="{FF2B5EF4-FFF2-40B4-BE49-F238E27FC236}">
                <a16:creationId xmlns:a16="http://schemas.microsoft.com/office/drawing/2014/main" id="{A8BCEAD1-6DBF-55CA-772E-20113FBB57B9}"/>
              </a:ext>
            </a:extLst>
          </p:cNvPr>
          <p:cNvSpPr>
            <a:spLocks noGrp="1"/>
          </p:cNvSpPr>
          <p:nvPr>
            <p:ph type="ftr" sz="quarter" idx="11"/>
          </p:nvPr>
        </p:nvSpPr>
        <p:spPr>
          <a:xfrm>
            <a:off x="2819400" y="6557963"/>
            <a:ext cx="2927350" cy="228600"/>
          </a:xfrm>
        </p:spPr>
        <p:txBody>
          <a:bodyPr/>
          <a:lstStyle>
            <a:lvl1pPr>
              <a:defRPr lang="en-US">
                <a:solidFill>
                  <a:srgbClr val="FFFFFF"/>
                </a:solidFill>
              </a:defRPr>
            </a:lvl1pPr>
            <a:extLst/>
          </a:lstStyle>
          <a:p>
            <a:pPr>
              <a:defRPr/>
            </a:pPr>
            <a:endParaRPr lang="en-SG"/>
          </a:p>
        </p:txBody>
      </p:sp>
      <p:sp>
        <p:nvSpPr>
          <p:cNvPr id="6" name="Slide Number Placeholder 28">
            <a:extLst>
              <a:ext uri="{FF2B5EF4-FFF2-40B4-BE49-F238E27FC236}">
                <a16:creationId xmlns:a16="http://schemas.microsoft.com/office/drawing/2014/main" id="{455132CF-EB8A-23FE-9332-374B186FF951}"/>
              </a:ext>
            </a:extLst>
          </p:cNvPr>
          <p:cNvSpPr>
            <a:spLocks noGrp="1"/>
          </p:cNvSpPr>
          <p:nvPr>
            <p:ph type="sldNum" sz="quarter" idx="12"/>
          </p:nvPr>
        </p:nvSpPr>
        <p:spPr>
          <a:xfrm>
            <a:off x="7880350" y="6556375"/>
            <a:ext cx="588963" cy="228600"/>
          </a:xfrm>
        </p:spPr>
        <p:txBody>
          <a:bodyPr/>
          <a:lstStyle>
            <a:lvl1pPr>
              <a:defRPr>
                <a:solidFill>
                  <a:srgbClr val="FFFFFF"/>
                </a:solidFill>
              </a:defRPr>
            </a:lvl1pPr>
          </a:lstStyle>
          <a:p>
            <a:fld id="{BD14F091-6D0A-4148-924F-72AC903A49FC}" type="slidenum">
              <a:rPr lang="en-SG" altLang="en-US"/>
              <a:pPr/>
              <a:t>‹#›</a:t>
            </a:fld>
            <a:endParaRPr lang="en-SG" altLang="en-US"/>
          </a:p>
        </p:txBody>
      </p:sp>
    </p:spTree>
    <p:extLst>
      <p:ext uri="{BB962C8B-B14F-4D97-AF65-F5344CB8AC3E}">
        <p14:creationId xmlns:p14="http://schemas.microsoft.com/office/powerpoint/2010/main" val="139772430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887417AB-28D9-967E-855D-9BE47CFE85DB}"/>
              </a:ext>
            </a:extLst>
          </p:cNvPr>
          <p:cNvSpPr>
            <a:spLocks noGrp="1"/>
          </p:cNvSpPr>
          <p:nvPr>
            <p:ph type="dt" sz="half" idx="10"/>
          </p:nvPr>
        </p:nvSpPr>
        <p:spPr/>
        <p:txBody>
          <a:bodyPr/>
          <a:lstStyle>
            <a:lvl1pPr>
              <a:defRPr/>
            </a:lvl1pPr>
          </a:lstStyle>
          <a:p>
            <a:pPr>
              <a:defRPr/>
            </a:pPr>
            <a:fld id="{3A16727D-7F5E-4485-8D2E-8C1C4AE8A046}" type="datetimeFigureOut">
              <a:rPr lang="en-US"/>
              <a:pPr>
                <a:defRPr/>
              </a:pPr>
              <a:t>6/5/2023</a:t>
            </a:fld>
            <a:endParaRPr lang="en-SG"/>
          </a:p>
        </p:txBody>
      </p:sp>
      <p:sp>
        <p:nvSpPr>
          <p:cNvPr id="5" name="Footer Placeholder 3">
            <a:extLst>
              <a:ext uri="{FF2B5EF4-FFF2-40B4-BE49-F238E27FC236}">
                <a16:creationId xmlns:a16="http://schemas.microsoft.com/office/drawing/2014/main" id="{85D9C474-BC47-EB00-9388-AB66D8FE50E2}"/>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15">
            <a:extLst>
              <a:ext uri="{FF2B5EF4-FFF2-40B4-BE49-F238E27FC236}">
                <a16:creationId xmlns:a16="http://schemas.microsoft.com/office/drawing/2014/main" id="{2FB3F642-CC5C-5B42-E612-FBD59785D53D}"/>
              </a:ext>
            </a:extLst>
          </p:cNvPr>
          <p:cNvSpPr>
            <a:spLocks noGrp="1"/>
          </p:cNvSpPr>
          <p:nvPr>
            <p:ph type="sldNum" sz="quarter" idx="12"/>
          </p:nvPr>
        </p:nvSpPr>
        <p:spPr/>
        <p:txBody>
          <a:bodyPr/>
          <a:lstStyle>
            <a:lvl1pPr>
              <a:defRPr/>
            </a:lvl1pPr>
          </a:lstStyle>
          <a:p>
            <a:fld id="{9372C305-AAD5-4C6A-A585-964E72699B5C}" type="slidenum">
              <a:rPr lang="en-SG" altLang="en-US"/>
              <a:pPr/>
              <a:t>‹#›</a:t>
            </a:fld>
            <a:endParaRPr lang="en-SG" altLang="en-US"/>
          </a:p>
        </p:txBody>
      </p:sp>
    </p:spTree>
    <p:extLst>
      <p:ext uri="{BB962C8B-B14F-4D97-AF65-F5344CB8AC3E}">
        <p14:creationId xmlns:p14="http://schemas.microsoft.com/office/powerpoint/2010/main" val="258368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073A09-3FB5-4978-5D24-8038F63FB9BC}"/>
              </a:ext>
            </a:extLst>
          </p:cNvPr>
          <p:cNvSpPr>
            <a:spLocks noGrp="1"/>
          </p:cNvSpPr>
          <p:nvPr>
            <p:ph type="dt" sz="half" idx="10"/>
          </p:nvPr>
        </p:nvSpPr>
        <p:spPr>
          <a:xfrm>
            <a:off x="4243388" y="6557963"/>
            <a:ext cx="2001837" cy="227012"/>
          </a:xfrm>
        </p:spPr>
        <p:txBody>
          <a:bodyPr/>
          <a:lstStyle>
            <a:lvl1pPr>
              <a:defRPr/>
            </a:lvl1pPr>
          </a:lstStyle>
          <a:p>
            <a:pPr>
              <a:defRPr/>
            </a:pPr>
            <a:fld id="{CB9124A1-4672-47A9-A74E-57EB440ED310}" type="datetimeFigureOut">
              <a:rPr lang="en-US"/>
              <a:pPr>
                <a:defRPr/>
              </a:pPr>
              <a:t>6/5/2023</a:t>
            </a:fld>
            <a:endParaRPr lang="en-SG"/>
          </a:p>
        </p:txBody>
      </p:sp>
      <p:sp>
        <p:nvSpPr>
          <p:cNvPr id="5" name="Footer Placeholder 4">
            <a:extLst>
              <a:ext uri="{FF2B5EF4-FFF2-40B4-BE49-F238E27FC236}">
                <a16:creationId xmlns:a16="http://schemas.microsoft.com/office/drawing/2014/main" id="{7C7B5132-1EA0-7C57-BE4C-10878F493A66}"/>
              </a:ext>
            </a:extLst>
          </p:cNvPr>
          <p:cNvSpPr>
            <a:spLocks noGrp="1"/>
          </p:cNvSpPr>
          <p:nvPr>
            <p:ph type="ftr" sz="quarter" idx="11"/>
          </p:nvPr>
        </p:nvSpPr>
        <p:spPr>
          <a:xfrm>
            <a:off x="457200" y="6556375"/>
            <a:ext cx="3657600" cy="228600"/>
          </a:xfrm>
        </p:spPr>
        <p:txBody>
          <a:bodyPr/>
          <a:lstStyle>
            <a:lvl1pPr>
              <a:defRPr/>
            </a:lvl1pPr>
          </a:lstStyle>
          <a:p>
            <a:pPr>
              <a:defRPr/>
            </a:pPr>
            <a:endParaRPr lang="en-SG"/>
          </a:p>
        </p:txBody>
      </p:sp>
      <p:sp>
        <p:nvSpPr>
          <p:cNvPr id="6" name="Slide Number Placeholder 5">
            <a:extLst>
              <a:ext uri="{FF2B5EF4-FFF2-40B4-BE49-F238E27FC236}">
                <a16:creationId xmlns:a16="http://schemas.microsoft.com/office/drawing/2014/main" id="{C3532E8D-B068-E5D1-2265-E419141436BF}"/>
              </a:ext>
            </a:extLst>
          </p:cNvPr>
          <p:cNvSpPr>
            <a:spLocks noGrp="1"/>
          </p:cNvSpPr>
          <p:nvPr>
            <p:ph type="sldNum" sz="quarter" idx="12"/>
          </p:nvPr>
        </p:nvSpPr>
        <p:spPr>
          <a:xfrm>
            <a:off x="6254750" y="6553200"/>
            <a:ext cx="587375" cy="228600"/>
          </a:xfrm>
        </p:spPr>
        <p:txBody>
          <a:bodyPr/>
          <a:lstStyle>
            <a:lvl1pPr>
              <a:defRPr/>
            </a:lvl1pPr>
          </a:lstStyle>
          <a:p>
            <a:fld id="{944049A7-42E8-4252-8ACC-F8EDD2D2AB79}" type="slidenum">
              <a:rPr lang="en-SG" altLang="en-US"/>
              <a:pPr/>
              <a:t>‹#›</a:t>
            </a:fld>
            <a:endParaRPr lang="en-SG" altLang="en-US"/>
          </a:p>
        </p:txBody>
      </p:sp>
    </p:spTree>
    <p:extLst>
      <p:ext uri="{BB962C8B-B14F-4D97-AF65-F5344CB8AC3E}">
        <p14:creationId xmlns:p14="http://schemas.microsoft.com/office/powerpoint/2010/main" val="17149625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6">
            <a:extLst>
              <a:ext uri="{FF2B5EF4-FFF2-40B4-BE49-F238E27FC236}">
                <a16:creationId xmlns:a16="http://schemas.microsoft.com/office/drawing/2014/main" id="{33155C71-5AEE-CA0F-1904-3D5B1F114917}"/>
              </a:ext>
            </a:extLst>
          </p:cNvPr>
          <p:cNvSpPr>
            <a:spLocks noGrp="1"/>
          </p:cNvSpPr>
          <p:nvPr>
            <p:ph type="dt" sz="half" idx="10"/>
          </p:nvPr>
        </p:nvSpPr>
        <p:spPr/>
        <p:txBody>
          <a:bodyPr/>
          <a:lstStyle>
            <a:lvl1pPr>
              <a:defRPr/>
            </a:lvl1pPr>
          </a:lstStyle>
          <a:p>
            <a:pPr>
              <a:defRPr/>
            </a:pPr>
            <a:fld id="{9CE6BB4C-E240-4E9E-8A66-0C83E7A93D9C}" type="datetimeFigureOut">
              <a:rPr lang="en-US"/>
              <a:pPr>
                <a:defRPr/>
              </a:pPr>
              <a:t>6/5/2023</a:t>
            </a:fld>
            <a:endParaRPr lang="en-SG"/>
          </a:p>
        </p:txBody>
      </p:sp>
      <p:sp>
        <p:nvSpPr>
          <p:cNvPr id="5" name="Footer Placeholder 3">
            <a:extLst>
              <a:ext uri="{FF2B5EF4-FFF2-40B4-BE49-F238E27FC236}">
                <a16:creationId xmlns:a16="http://schemas.microsoft.com/office/drawing/2014/main" id="{F1B9D713-DAA7-E1A2-89CA-528E40701964}"/>
              </a:ext>
            </a:extLst>
          </p:cNvPr>
          <p:cNvSpPr>
            <a:spLocks noGrp="1"/>
          </p:cNvSpPr>
          <p:nvPr>
            <p:ph type="ftr" sz="quarter" idx="11"/>
          </p:nvPr>
        </p:nvSpPr>
        <p:spPr/>
        <p:txBody>
          <a:bodyPr/>
          <a:lstStyle>
            <a:lvl1pPr>
              <a:defRPr/>
            </a:lvl1pPr>
          </a:lstStyle>
          <a:p>
            <a:pPr>
              <a:defRPr/>
            </a:pPr>
            <a:endParaRPr lang="en-SG"/>
          </a:p>
        </p:txBody>
      </p:sp>
      <p:sp>
        <p:nvSpPr>
          <p:cNvPr id="6" name="Slide Number Placeholder 15">
            <a:extLst>
              <a:ext uri="{FF2B5EF4-FFF2-40B4-BE49-F238E27FC236}">
                <a16:creationId xmlns:a16="http://schemas.microsoft.com/office/drawing/2014/main" id="{63339013-2B9F-F668-282A-96B8B016C6D3}"/>
              </a:ext>
            </a:extLst>
          </p:cNvPr>
          <p:cNvSpPr>
            <a:spLocks noGrp="1"/>
          </p:cNvSpPr>
          <p:nvPr>
            <p:ph type="sldNum" sz="quarter" idx="12"/>
          </p:nvPr>
        </p:nvSpPr>
        <p:spPr/>
        <p:txBody>
          <a:bodyPr/>
          <a:lstStyle>
            <a:lvl1pPr>
              <a:defRPr/>
            </a:lvl1pPr>
          </a:lstStyle>
          <a:p>
            <a:fld id="{D9E47EAE-C521-4F2A-9494-86736F8BEC96}" type="slidenum">
              <a:rPr lang="en-SG" altLang="en-US"/>
              <a:pPr/>
              <a:t>‹#›</a:t>
            </a:fld>
            <a:endParaRPr lang="en-SG" altLang="en-US"/>
          </a:p>
        </p:txBody>
      </p:sp>
    </p:spTree>
    <p:extLst>
      <p:ext uri="{BB962C8B-B14F-4D97-AF65-F5344CB8AC3E}">
        <p14:creationId xmlns:p14="http://schemas.microsoft.com/office/powerpoint/2010/main" val="112248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anchor="t"/>
          <a:lstStyle>
            <a:lvl1pPr algn="r">
              <a:buNone/>
              <a:defRPr sz="4200" b="1" cap="all"/>
            </a:lvl1pPr>
            <a:extLst/>
          </a:lstStyle>
          <a:p>
            <a:r>
              <a:rPr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4" name="Date Placeholder 3">
            <a:extLst>
              <a:ext uri="{FF2B5EF4-FFF2-40B4-BE49-F238E27FC236}">
                <a16:creationId xmlns:a16="http://schemas.microsoft.com/office/drawing/2014/main" id="{87D50843-3578-4A2B-0343-39D39A43EF5F}"/>
              </a:ext>
            </a:extLst>
          </p:cNvPr>
          <p:cNvSpPr>
            <a:spLocks noGrp="1"/>
          </p:cNvSpPr>
          <p:nvPr>
            <p:ph type="dt" sz="half" idx="10"/>
          </p:nvPr>
        </p:nvSpPr>
        <p:spPr>
          <a:xfrm>
            <a:off x="4724400" y="6556375"/>
            <a:ext cx="2001838" cy="227013"/>
          </a:xfrm>
        </p:spPr>
        <p:txBody>
          <a:bodyPr/>
          <a:lstStyle>
            <a:lvl1pPr>
              <a:defRPr smtClean="0">
                <a:solidFill>
                  <a:schemeClr val="tx2"/>
                </a:solidFill>
              </a:defRPr>
            </a:lvl1pPr>
            <a:extLst/>
          </a:lstStyle>
          <a:p>
            <a:pPr>
              <a:defRPr/>
            </a:pPr>
            <a:fld id="{CD5307C3-2C05-4690-A622-9B3664AB722E}" type="datetimeFigureOut">
              <a:rPr lang="en-US"/>
              <a:pPr>
                <a:defRPr/>
              </a:pPr>
              <a:t>6/5/2023</a:t>
            </a:fld>
            <a:endParaRPr lang="en-SG"/>
          </a:p>
        </p:txBody>
      </p:sp>
      <p:sp>
        <p:nvSpPr>
          <p:cNvPr id="5" name="Footer Placeholder 4">
            <a:extLst>
              <a:ext uri="{FF2B5EF4-FFF2-40B4-BE49-F238E27FC236}">
                <a16:creationId xmlns:a16="http://schemas.microsoft.com/office/drawing/2014/main" id="{B4393380-6869-E536-6B69-9758C49ED0B8}"/>
              </a:ext>
            </a:extLst>
          </p:cNvPr>
          <p:cNvSpPr>
            <a:spLocks noGrp="1"/>
          </p:cNvSpPr>
          <p:nvPr>
            <p:ph type="ftr" sz="quarter" idx="11"/>
          </p:nvPr>
        </p:nvSpPr>
        <p:spPr>
          <a:xfrm>
            <a:off x="1735138" y="6556375"/>
            <a:ext cx="2895600" cy="228600"/>
          </a:xfrm>
        </p:spPr>
        <p:txBody>
          <a:bodyPr/>
          <a:lstStyle>
            <a:lvl1pPr>
              <a:defRPr>
                <a:solidFill>
                  <a:schemeClr val="tx2"/>
                </a:solidFill>
              </a:defRPr>
            </a:lvl1pPr>
            <a:extLst/>
          </a:lstStyle>
          <a:p>
            <a:pPr>
              <a:defRPr/>
            </a:pPr>
            <a:endParaRPr lang="en-SG"/>
          </a:p>
        </p:txBody>
      </p:sp>
      <p:sp>
        <p:nvSpPr>
          <p:cNvPr id="6" name="Slide Number Placeholder 5">
            <a:extLst>
              <a:ext uri="{FF2B5EF4-FFF2-40B4-BE49-F238E27FC236}">
                <a16:creationId xmlns:a16="http://schemas.microsoft.com/office/drawing/2014/main" id="{1796D4FC-F25B-1477-73A9-220916F1D623}"/>
              </a:ext>
            </a:extLst>
          </p:cNvPr>
          <p:cNvSpPr>
            <a:spLocks noGrp="1"/>
          </p:cNvSpPr>
          <p:nvPr>
            <p:ph type="sldNum" sz="quarter" idx="12"/>
          </p:nvPr>
        </p:nvSpPr>
        <p:spPr>
          <a:xfrm>
            <a:off x="6734175" y="6554788"/>
            <a:ext cx="587375" cy="228600"/>
          </a:xfrm>
        </p:spPr>
        <p:txBody>
          <a:bodyPr/>
          <a:lstStyle>
            <a:lvl1pPr>
              <a:defRPr/>
            </a:lvl1pPr>
          </a:lstStyle>
          <a:p>
            <a:fld id="{189CA2E9-DFDA-4BE7-A452-A4B5F52DD292}" type="slidenum">
              <a:rPr lang="en-SG" altLang="en-US"/>
              <a:pPr/>
              <a:t>‹#›</a:t>
            </a:fld>
            <a:endParaRPr lang="en-SG" altLang="en-US"/>
          </a:p>
        </p:txBody>
      </p:sp>
    </p:spTree>
    <p:extLst>
      <p:ext uri="{BB962C8B-B14F-4D97-AF65-F5344CB8AC3E}">
        <p14:creationId xmlns:p14="http://schemas.microsoft.com/office/powerpoint/2010/main" val="63870038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78808" y="1600200"/>
            <a:ext cx="352044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F21FE44F-3C98-97F7-17B4-5116B9B1B027}"/>
              </a:ext>
            </a:extLst>
          </p:cNvPr>
          <p:cNvSpPr>
            <a:spLocks noGrp="1"/>
          </p:cNvSpPr>
          <p:nvPr>
            <p:ph type="dt" sz="half" idx="10"/>
          </p:nvPr>
        </p:nvSpPr>
        <p:spPr/>
        <p:txBody>
          <a:bodyPr/>
          <a:lstStyle>
            <a:lvl1pPr>
              <a:defRPr/>
            </a:lvl1pPr>
          </a:lstStyle>
          <a:p>
            <a:pPr>
              <a:defRPr/>
            </a:pPr>
            <a:fld id="{8612F1F7-6A40-4875-AE75-42776EF89646}" type="datetimeFigureOut">
              <a:rPr lang="en-US"/>
              <a:pPr>
                <a:defRPr/>
              </a:pPr>
              <a:t>6/5/2023</a:t>
            </a:fld>
            <a:endParaRPr lang="en-SG"/>
          </a:p>
        </p:txBody>
      </p:sp>
      <p:sp>
        <p:nvSpPr>
          <p:cNvPr id="6" name="Footer Placeholder 3">
            <a:extLst>
              <a:ext uri="{FF2B5EF4-FFF2-40B4-BE49-F238E27FC236}">
                <a16:creationId xmlns:a16="http://schemas.microsoft.com/office/drawing/2014/main" id="{B22E8ED4-4A47-C8A8-8CD9-47B6DBB577FE}"/>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15">
            <a:extLst>
              <a:ext uri="{FF2B5EF4-FFF2-40B4-BE49-F238E27FC236}">
                <a16:creationId xmlns:a16="http://schemas.microsoft.com/office/drawing/2014/main" id="{332E4454-A697-9D52-EF56-546160F94676}"/>
              </a:ext>
            </a:extLst>
          </p:cNvPr>
          <p:cNvSpPr>
            <a:spLocks noGrp="1"/>
          </p:cNvSpPr>
          <p:nvPr>
            <p:ph type="sldNum" sz="quarter" idx="12"/>
          </p:nvPr>
        </p:nvSpPr>
        <p:spPr/>
        <p:txBody>
          <a:bodyPr/>
          <a:lstStyle>
            <a:lvl1pPr>
              <a:defRPr/>
            </a:lvl1pPr>
          </a:lstStyle>
          <a:p>
            <a:fld id="{E8B7ECED-6A54-41F7-96C2-2442B95B98E6}" type="slidenum">
              <a:rPr lang="en-SG" altLang="en-US"/>
              <a:pPr/>
              <a:t>‹#›</a:t>
            </a:fld>
            <a:endParaRPr lang="en-SG" altLang="en-US"/>
          </a:p>
        </p:txBody>
      </p:sp>
    </p:spTree>
    <p:extLst>
      <p:ext uri="{BB962C8B-B14F-4D97-AF65-F5344CB8AC3E}">
        <p14:creationId xmlns:p14="http://schemas.microsoft.com/office/powerpoint/2010/main" val="286294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6">
            <a:extLst>
              <a:ext uri="{FF2B5EF4-FFF2-40B4-BE49-F238E27FC236}">
                <a16:creationId xmlns:a16="http://schemas.microsoft.com/office/drawing/2014/main" id="{3C543AC6-6820-C48C-31FE-4E7FB315B280}"/>
              </a:ext>
            </a:extLst>
          </p:cNvPr>
          <p:cNvSpPr>
            <a:spLocks noGrp="1"/>
          </p:cNvSpPr>
          <p:nvPr>
            <p:ph type="dt" sz="half" idx="10"/>
          </p:nvPr>
        </p:nvSpPr>
        <p:spPr/>
        <p:txBody>
          <a:bodyPr/>
          <a:lstStyle>
            <a:lvl1pPr>
              <a:defRPr/>
            </a:lvl1pPr>
          </a:lstStyle>
          <a:p>
            <a:pPr>
              <a:defRPr/>
            </a:pPr>
            <a:fld id="{F525B72E-CEA2-496D-BA95-362262FA9E9F}" type="datetimeFigureOut">
              <a:rPr lang="en-US"/>
              <a:pPr>
                <a:defRPr/>
              </a:pPr>
              <a:t>6/5/2023</a:t>
            </a:fld>
            <a:endParaRPr lang="en-SG"/>
          </a:p>
        </p:txBody>
      </p:sp>
      <p:sp>
        <p:nvSpPr>
          <p:cNvPr id="8" name="Footer Placeholder 3">
            <a:extLst>
              <a:ext uri="{FF2B5EF4-FFF2-40B4-BE49-F238E27FC236}">
                <a16:creationId xmlns:a16="http://schemas.microsoft.com/office/drawing/2014/main" id="{6031CDB7-4108-A760-3F2F-1AA289EA73D0}"/>
              </a:ext>
            </a:extLst>
          </p:cNvPr>
          <p:cNvSpPr>
            <a:spLocks noGrp="1"/>
          </p:cNvSpPr>
          <p:nvPr>
            <p:ph type="ftr" sz="quarter" idx="11"/>
          </p:nvPr>
        </p:nvSpPr>
        <p:spPr/>
        <p:txBody>
          <a:bodyPr/>
          <a:lstStyle>
            <a:lvl1pPr>
              <a:defRPr/>
            </a:lvl1pPr>
          </a:lstStyle>
          <a:p>
            <a:pPr>
              <a:defRPr/>
            </a:pPr>
            <a:endParaRPr lang="en-SG"/>
          </a:p>
        </p:txBody>
      </p:sp>
      <p:sp>
        <p:nvSpPr>
          <p:cNvPr id="9" name="Slide Number Placeholder 15">
            <a:extLst>
              <a:ext uri="{FF2B5EF4-FFF2-40B4-BE49-F238E27FC236}">
                <a16:creationId xmlns:a16="http://schemas.microsoft.com/office/drawing/2014/main" id="{653D3C67-A388-8F14-7E74-3FF9F3C755CB}"/>
              </a:ext>
            </a:extLst>
          </p:cNvPr>
          <p:cNvSpPr>
            <a:spLocks noGrp="1"/>
          </p:cNvSpPr>
          <p:nvPr>
            <p:ph type="sldNum" sz="quarter" idx="12"/>
          </p:nvPr>
        </p:nvSpPr>
        <p:spPr/>
        <p:txBody>
          <a:bodyPr/>
          <a:lstStyle>
            <a:lvl1pPr>
              <a:defRPr/>
            </a:lvl1pPr>
          </a:lstStyle>
          <a:p>
            <a:fld id="{7F8B5805-3C5C-4D49-AD77-51CF4B270DEB}" type="slidenum">
              <a:rPr lang="en-SG" altLang="en-US"/>
              <a:pPr/>
              <a:t>‹#›</a:t>
            </a:fld>
            <a:endParaRPr lang="en-SG" altLang="en-US"/>
          </a:p>
        </p:txBody>
      </p:sp>
    </p:spTree>
    <p:extLst>
      <p:ext uri="{BB962C8B-B14F-4D97-AF65-F5344CB8AC3E}">
        <p14:creationId xmlns:p14="http://schemas.microsoft.com/office/powerpoint/2010/main" val="601829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lang="en-US"/>
              <a:t>Click to edit Master title style</a:t>
            </a:r>
          </a:p>
        </p:txBody>
      </p:sp>
      <p:sp>
        <p:nvSpPr>
          <p:cNvPr id="3" name="Date Placeholder 26">
            <a:extLst>
              <a:ext uri="{FF2B5EF4-FFF2-40B4-BE49-F238E27FC236}">
                <a16:creationId xmlns:a16="http://schemas.microsoft.com/office/drawing/2014/main" id="{553AC6F5-5E18-B846-62E5-FD2169C3E7DF}"/>
              </a:ext>
            </a:extLst>
          </p:cNvPr>
          <p:cNvSpPr>
            <a:spLocks noGrp="1"/>
          </p:cNvSpPr>
          <p:nvPr>
            <p:ph type="dt" sz="half" idx="10"/>
          </p:nvPr>
        </p:nvSpPr>
        <p:spPr/>
        <p:txBody>
          <a:bodyPr/>
          <a:lstStyle>
            <a:lvl1pPr>
              <a:defRPr/>
            </a:lvl1pPr>
          </a:lstStyle>
          <a:p>
            <a:pPr>
              <a:defRPr/>
            </a:pPr>
            <a:fld id="{5823A63D-1966-4B31-A197-F97414464AB8}" type="datetimeFigureOut">
              <a:rPr lang="en-US"/>
              <a:pPr>
                <a:defRPr/>
              </a:pPr>
              <a:t>6/5/2023</a:t>
            </a:fld>
            <a:endParaRPr lang="en-SG"/>
          </a:p>
        </p:txBody>
      </p:sp>
      <p:sp>
        <p:nvSpPr>
          <p:cNvPr id="4" name="Footer Placeholder 3">
            <a:extLst>
              <a:ext uri="{FF2B5EF4-FFF2-40B4-BE49-F238E27FC236}">
                <a16:creationId xmlns:a16="http://schemas.microsoft.com/office/drawing/2014/main" id="{68E2BAA5-AB6B-C4A1-4DE5-E2A4B7BB7EF8}"/>
              </a:ext>
            </a:extLst>
          </p:cNvPr>
          <p:cNvSpPr>
            <a:spLocks noGrp="1"/>
          </p:cNvSpPr>
          <p:nvPr>
            <p:ph type="ftr" sz="quarter" idx="11"/>
          </p:nvPr>
        </p:nvSpPr>
        <p:spPr/>
        <p:txBody>
          <a:bodyPr/>
          <a:lstStyle>
            <a:lvl1pPr>
              <a:defRPr/>
            </a:lvl1pPr>
          </a:lstStyle>
          <a:p>
            <a:pPr>
              <a:defRPr/>
            </a:pPr>
            <a:endParaRPr lang="en-SG"/>
          </a:p>
        </p:txBody>
      </p:sp>
      <p:sp>
        <p:nvSpPr>
          <p:cNvPr id="5" name="Slide Number Placeholder 15">
            <a:extLst>
              <a:ext uri="{FF2B5EF4-FFF2-40B4-BE49-F238E27FC236}">
                <a16:creationId xmlns:a16="http://schemas.microsoft.com/office/drawing/2014/main" id="{DFA0448C-78F5-1E8C-6163-20B9A85DDFDA}"/>
              </a:ext>
            </a:extLst>
          </p:cNvPr>
          <p:cNvSpPr>
            <a:spLocks noGrp="1"/>
          </p:cNvSpPr>
          <p:nvPr>
            <p:ph type="sldNum" sz="quarter" idx="12"/>
          </p:nvPr>
        </p:nvSpPr>
        <p:spPr/>
        <p:txBody>
          <a:bodyPr/>
          <a:lstStyle>
            <a:lvl1pPr>
              <a:defRPr/>
            </a:lvl1pPr>
          </a:lstStyle>
          <a:p>
            <a:fld id="{7694BC16-5047-479E-BB8D-F950B37E8D2C}" type="slidenum">
              <a:rPr lang="en-SG" altLang="en-US"/>
              <a:pPr/>
              <a:t>‹#›</a:t>
            </a:fld>
            <a:endParaRPr lang="en-SG" altLang="en-US"/>
          </a:p>
        </p:txBody>
      </p:sp>
    </p:spTree>
    <p:extLst>
      <p:ext uri="{BB962C8B-B14F-4D97-AF65-F5344CB8AC3E}">
        <p14:creationId xmlns:p14="http://schemas.microsoft.com/office/powerpoint/2010/main" val="279750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6">
            <a:extLst>
              <a:ext uri="{FF2B5EF4-FFF2-40B4-BE49-F238E27FC236}">
                <a16:creationId xmlns:a16="http://schemas.microsoft.com/office/drawing/2014/main" id="{93521489-DE08-53F5-B82A-F7B521A9DDB7}"/>
              </a:ext>
            </a:extLst>
          </p:cNvPr>
          <p:cNvSpPr>
            <a:spLocks noGrp="1"/>
          </p:cNvSpPr>
          <p:nvPr>
            <p:ph type="dt" sz="half" idx="10"/>
          </p:nvPr>
        </p:nvSpPr>
        <p:spPr/>
        <p:txBody>
          <a:bodyPr/>
          <a:lstStyle>
            <a:lvl1pPr>
              <a:defRPr/>
            </a:lvl1pPr>
          </a:lstStyle>
          <a:p>
            <a:pPr>
              <a:defRPr/>
            </a:pPr>
            <a:fld id="{6D72696E-66FC-42E0-B110-A09F66AAE7DC}" type="datetimeFigureOut">
              <a:rPr lang="en-US"/>
              <a:pPr>
                <a:defRPr/>
              </a:pPr>
              <a:t>6/5/2023</a:t>
            </a:fld>
            <a:endParaRPr lang="en-SG"/>
          </a:p>
        </p:txBody>
      </p:sp>
      <p:sp>
        <p:nvSpPr>
          <p:cNvPr id="3" name="Footer Placeholder 3">
            <a:extLst>
              <a:ext uri="{FF2B5EF4-FFF2-40B4-BE49-F238E27FC236}">
                <a16:creationId xmlns:a16="http://schemas.microsoft.com/office/drawing/2014/main" id="{A6115C5D-4FE5-6AFE-90B7-93888FD672BA}"/>
              </a:ext>
            </a:extLst>
          </p:cNvPr>
          <p:cNvSpPr>
            <a:spLocks noGrp="1"/>
          </p:cNvSpPr>
          <p:nvPr>
            <p:ph type="ftr" sz="quarter" idx="11"/>
          </p:nvPr>
        </p:nvSpPr>
        <p:spPr/>
        <p:txBody>
          <a:bodyPr/>
          <a:lstStyle>
            <a:lvl1pPr>
              <a:defRPr/>
            </a:lvl1pPr>
          </a:lstStyle>
          <a:p>
            <a:pPr>
              <a:defRPr/>
            </a:pPr>
            <a:endParaRPr lang="en-SG"/>
          </a:p>
        </p:txBody>
      </p:sp>
      <p:sp>
        <p:nvSpPr>
          <p:cNvPr id="4" name="Slide Number Placeholder 15">
            <a:extLst>
              <a:ext uri="{FF2B5EF4-FFF2-40B4-BE49-F238E27FC236}">
                <a16:creationId xmlns:a16="http://schemas.microsoft.com/office/drawing/2014/main" id="{A807100F-832E-17AB-4EE5-A95774F4B754}"/>
              </a:ext>
            </a:extLst>
          </p:cNvPr>
          <p:cNvSpPr>
            <a:spLocks noGrp="1"/>
          </p:cNvSpPr>
          <p:nvPr>
            <p:ph type="sldNum" sz="quarter" idx="12"/>
          </p:nvPr>
        </p:nvSpPr>
        <p:spPr/>
        <p:txBody>
          <a:bodyPr/>
          <a:lstStyle>
            <a:lvl1pPr>
              <a:defRPr/>
            </a:lvl1pPr>
          </a:lstStyle>
          <a:p>
            <a:fld id="{B83569C0-CE09-4CED-8A3A-4960C54A1E37}" type="slidenum">
              <a:rPr lang="en-SG" altLang="en-US"/>
              <a:pPr/>
              <a:t>‹#›</a:t>
            </a:fld>
            <a:endParaRPr lang="en-SG" altLang="en-US"/>
          </a:p>
        </p:txBody>
      </p:sp>
    </p:spTree>
    <p:extLst>
      <p:ext uri="{BB962C8B-B14F-4D97-AF65-F5344CB8AC3E}">
        <p14:creationId xmlns:p14="http://schemas.microsoft.com/office/powerpoint/2010/main" val="41467781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lstStyle>
            <a:lvl1pPr algn="l">
              <a:buNone/>
              <a:defRPr lang="en-US" sz="2400" baseline="0" smtClean="0"/>
            </a:lvl1pPr>
            <a:extLst/>
          </a:lstStyle>
          <a:p>
            <a:r>
              <a:rPr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lIns="45720" tIns="0" rIns="0" bIns="0" spcCol="0" rtlCol="0" fromWordArt="0" forceAA="0">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6">
            <a:extLst>
              <a:ext uri="{FF2B5EF4-FFF2-40B4-BE49-F238E27FC236}">
                <a16:creationId xmlns:a16="http://schemas.microsoft.com/office/drawing/2014/main" id="{73D8D84F-1B57-BDA8-A1F6-F391FEEF0794}"/>
              </a:ext>
            </a:extLst>
          </p:cNvPr>
          <p:cNvSpPr>
            <a:spLocks noGrp="1"/>
          </p:cNvSpPr>
          <p:nvPr>
            <p:ph type="dt" sz="half" idx="10"/>
          </p:nvPr>
        </p:nvSpPr>
        <p:spPr/>
        <p:txBody>
          <a:bodyPr/>
          <a:lstStyle>
            <a:lvl1pPr>
              <a:defRPr/>
            </a:lvl1pPr>
          </a:lstStyle>
          <a:p>
            <a:pPr>
              <a:defRPr/>
            </a:pPr>
            <a:fld id="{DF9E3128-67FA-4FFA-B685-F696A7DAB3E8}" type="datetimeFigureOut">
              <a:rPr lang="en-US"/>
              <a:pPr>
                <a:defRPr/>
              </a:pPr>
              <a:t>6/5/2023</a:t>
            </a:fld>
            <a:endParaRPr lang="en-SG"/>
          </a:p>
        </p:txBody>
      </p:sp>
      <p:sp>
        <p:nvSpPr>
          <p:cNvPr id="6" name="Footer Placeholder 3">
            <a:extLst>
              <a:ext uri="{FF2B5EF4-FFF2-40B4-BE49-F238E27FC236}">
                <a16:creationId xmlns:a16="http://schemas.microsoft.com/office/drawing/2014/main" id="{26A40437-A562-6797-DEC4-40F98C71BAEB}"/>
              </a:ext>
            </a:extLst>
          </p:cNvPr>
          <p:cNvSpPr>
            <a:spLocks noGrp="1"/>
          </p:cNvSpPr>
          <p:nvPr>
            <p:ph type="ftr" sz="quarter" idx="11"/>
          </p:nvPr>
        </p:nvSpPr>
        <p:spPr/>
        <p:txBody>
          <a:bodyPr/>
          <a:lstStyle>
            <a:lvl1pPr>
              <a:defRPr/>
            </a:lvl1pPr>
          </a:lstStyle>
          <a:p>
            <a:pPr>
              <a:defRPr/>
            </a:pPr>
            <a:endParaRPr lang="en-SG"/>
          </a:p>
        </p:txBody>
      </p:sp>
      <p:sp>
        <p:nvSpPr>
          <p:cNvPr id="7" name="Slide Number Placeholder 15">
            <a:extLst>
              <a:ext uri="{FF2B5EF4-FFF2-40B4-BE49-F238E27FC236}">
                <a16:creationId xmlns:a16="http://schemas.microsoft.com/office/drawing/2014/main" id="{CFAA1B91-4671-821D-E02B-EBBA38B6494A}"/>
              </a:ext>
            </a:extLst>
          </p:cNvPr>
          <p:cNvSpPr>
            <a:spLocks noGrp="1"/>
          </p:cNvSpPr>
          <p:nvPr>
            <p:ph type="sldNum" sz="quarter" idx="12"/>
          </p:nvPr>
        </p:nvSpPr>
        <p:spPr/>
        <p:txBody>
          <a:bodyPr/>
          <a:lstStyle>
            <a:lvl1pPr>
              <a:defRPr/>
            </a:lvl1pPr>
          </a:lstStyle>
          <a:p>
            <a:fld id="{77E6BC77-1FAD-4AD7-B91C-D907ECDC232D}" type="slidenum">
              <a:rPr lang="en-SG" altLang="en-US"/>
              <a:pPr/>
              <a:t>‹#›</a:t>
            </a:fld>
            <a:endParaRPr lang="en-SG" altLang="en-US"/>
          </a:p>
        </p:txBody>
      </p:sp>
    </p:spTree>
    <p:extLst>
      <p:ext uri="{BB962C8B-B14F-4D97-AF65-F5344CB8AC3E}">
        <p14:creationId xmlns:p14="http://schemas.microsoft.com/office/powerpoint/2010/main" val="3763367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9BD6C8-20C5-8FD3-90A5-C5545E383A07}"/>
              </a:ext>
            </a:extLst>
          </p:cNvPr>
          <p:cNvSpPr/>
          <p:nvPr/>
        </p:nvSpPr>
        <p:spPr>
          <a:xfrm rot="21240000">
            <a:off x="598488" y="1004888"/>
            <a:ext cx="4319587" cy="4311650"/>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a:extLst>
              <a:ext uri="{FF2B5EF4-FFF2-40B4-BE49-F238E27FC236}">
                <a16:creationId xmlns:a16="http://schemas.microsoft.com/office/drawing/2014/main" id="{D63397A5-CCDE-E9C5-D8D2-457BCE6B6B9D}"/>
              </a:ext>
            </a:extLst>
          </p:cNvPr>
          <p:cNvSpPr/>
          <p:nvPr/>
        </p:nvSpPr>
        <p:spPr>
          <a:xfrm rot="21420000">
            <a:off x="596900" y="998538"/>
            <a:ext cx="4319588" cy="4313237"/>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5389098" y="1143000"/>
            <a:ext cx="3429000" cy="2057400"/>
          </a:xfrm>
        </p:spPr>
        <p:txBody>
          <a:bodyPr/>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lang="en-US"/>
              <a:t>Click to edit Master title style</a:t>
            </a:r>
            <a:endParaRPr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lIns="82296" tIns="0" rIns="0" bIns="0" spcCol="0" rtlCol="0" fromWordArt="0" forceAA="0">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lvl="0"/>
            <a:r>
              <a:rPr lang="en-US"/>
              <a:t>Click to edit Master text styles</a:t>
            </a:r>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normAutofit/>
          </a:bodyPr>
          <a:lstStyle>
            <a:lvl1pPr marL="0" indent="0">
              <a:buNone/>
              <a:defRPr sz="3200"/>
            </a:lvl1pPr>
            <a:extLst/>
          </a:lstStyle>
          <a:p>
            <a:pPr lvl="0"/>
            <a:r>
              <a:rPr lang="en-US" noProof="0"/>
              <a:t>Click icon to add picture</a:t>
            </a:r>
            <a:endParaRPr lang="en-US" noProof="0" dirty="0"/>
          </a:p>
        </p:txBody>
      </p:sp>
      <p:sp>
        <p:nvSpPr>
          <p:cNvPr id="6" name="Date Placeholder 4">
            <a:extLst>
              <a:ext uri="{FF2B5EF4-FFF2-40B4-BE49-F238E27FC236}">
                <a16:creationId xmlns:a16="http://schemas.microsoft.com/office/drawing/2014/main" id="{B8FAC2EF-D65B-80C1-A709-BEA379E8BFB6}"/>
              </a:ext>
            </a:extLst>
          </p:cNvPr>
          <p:cNvSpPr>
            <a:spLocks noGrp="1"/>
          </p:cNvSpPr>
          <p:nvPr>
            <p:ph type="dt" sz="half" idx="10"/>
          </p:nvPr>
        </p:nvSpPr>
        <p:spPr/>
        <p:txBody>
          <a:bodyPr/>
          <a:lstStyle>
            <a:lvl1pPr>
              <a:defRPr/>
            </a:lvl1pPr>
          </a:lstStyle>
          <a:p>
            <a:pPr>
              <a:defRPr/>
            </a:pPr>
            <a:fld id="{DB3DC7FE-C14E-46D8-9514-35D0118A766F}" type="datetimeFigureOut">
              <a:rPr lang="en-US"/>
              <a:pPr>
                <a:defRPr/>
              </a:pPr>
              <a:t>6/5/2023</a:t>
            </a:fld>
            <a:endParaRPr lang="en-SG"/>
          </a:p>
        </p:txBody>
      </p:sp>
      <p:sp>
        <p:nvSpPr>
          <p:cNvPr id="7" name="Footer Placeholder 5">
            <a:extLst>
              <a:ext uri="{FF2B5EF4-FFF2-40B4-BE49-F238E27FC236}">
                <a16:creationId xmlns:a16="http://schemas.microsoft.com/office/drawing/2014/main" id="{BB59DE3B-E9C0-5503-8F28-55BF644ACFFB}"/>
              </a:ext>
            </a:extLst>
          </p:cNvPr>
          <p:cNvSpPr>
            <a:spLocks noGrp="1"/>
          </p:cNvSpPr>
          <p:nvPr>
            <p:ph type="ftr" sz="quarter" idx="11"/>
          </p:nvPr>
        </p:nvSpPr>
        <p:spPr/>
        <p:txBody>
          <a:bodyPr/>
          <a:lstStyle>
            <a:lvl1pPr>
              <a:defRPr/>
            </a:lvl1pPr>
          </a:lstStyle>
          <a:p>
            <a:pPr>
              <a:defRPr/>
            </a:pPr>
            <a:endParaRPr lang="en-SG"/>
          </a:p>
        </p:txBody>
      </p:sp>
      <p:sp>
        <p:nvSpPr>
          <p:cNvPr id="8" name="Slide Number Placeholder 6">
            <a:extLst>
              <a:ext uri="{FF2B5EF4-FFF2-40B4-BE49-F238E27FC236}">
                <a16:creationId xmlns:a16="http://schemas.microsoft.com/office/drawing/2014/main" id="{84CD73E6-F8B4-9F0F-FAC4-25A07B1D3B30}"/>
              </a:ext>
            </a:extLst>
          </p:cNvPr>
          <p:cNvSpPr>
            <a:spLocks noGrp="1"/>
          </p:cNvSpPr>
          <p:nvPr>
            <p:ph type="sldNum" sz="quarter" idx="12"/>
          </p:nvPr>
        </p:nvSpPr>
        <p:spPr/>
        <p:txBody>
          <a:bodyPr/>
          <a:lstStyle>
            <a:lvl1pPr>
              <a:defRPr/>
            </a:lvl1pPr>
          </a:lstStyle>
          <a:p>
            <a:fld id="{C202C06F-F13F-444F-9252-B06A9EB26712}" type="slidenum">
              <a:rPr lang="en-SG" altLang="en-US"/>
              <a:pPr/>
              <a:t>‹#›</a:t>
            </a:fld>
            <a:endParaRPr lang="en-SG" altLang="en-US"/>
          </a:p>
        </p:txBody>
      </p:sp>
    </p:spTree>
    <p:extLst>
      <p:ext uri="{BB962C8B-B14F-4D97-AF65-F5344CB8AC3E}">
        <p14:creationId xmlns:p14="http://schemas.microsoft.com/office/powerpoint/2010/main" val="22559444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BA8A516-52C8-6FA2-24B1-6A98E1C4F6CD}"/>
              </a:ext>
            </a:extLst>
          </p:cNvPr>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itle Placeholder 2">
            <a:extLst>
              <a:ext uri="{FF2B5EF4-FFF2-40B4-BE49-F238E27FC236}">
                <a16:creationId xmlns:a16="http://schemas.microsoft.com/office/drawing/2014/main" id="{FBBAE30F-4027-EAA5-765E-C5EA7E06BEAA}"/>
              </a:ext>
            </a:extLst>
          </p:cNvPr>
          <p:cNvSpPr>
            <a:spLocks noGrp="1"/>
          </p:cNvSpPr>
          <p:nvPr>
            <p:ph type="title"/>
          </p:nvPr>
        </p:nvSpPr>
        <p:spPr>
          <a:xfrm>
            <a:off x="457200" y="320675"/>
            <a:ext cx="7239000" cy="1143000"/>
          </a:xfrm>
          <a:prstGeom prst="rect">
            <a:avLst/>
          </a:prstGeom>
        </p:spPr>
        <p:txBody>
          <a:bodyPr vert="horz" lIns="45720" tIns="0" rIns="45720" bIns="0" anchor="b" anchorCtr="0">
            <a:normAutofit/>
          </a:bodyPr>
          <a:lstStyle/>
          <a:p>
            <a:r>
              <a:rPr lang="en-US"/>
              <a:t>Click to edit Master title style</a:t>
            </a:r>
          </a:p>
        </p:txBody>
      </p:sp>
      <p:sp>
        <p:nvSpPr>
          <p:cNvPr id="1030" name="Text Placeholder 30">
            <a:extLst>
              <a:ext uri="{FF2B5EF4-FFF2-40B4-BE49-F238E27FC236}">
                <a16:creationId xmlns:a16="http://schemas.microsoft.com/office/drawing/2014/main" id="{0D36CA4F-DE4B-54A7-4032-4DB08C3DFC33}"/>
              </a:ext>
            </a:extLst>
          </p:cNvPr>
          <p:cNvSpPr>
            <a:spLocks noGrp="1"/>
          </p:cNvSpPr>
          <p:nvPr>
            <p:ph type="body" idx="1"/>
          </p:nvPr>
        </p:nvSpPr>
        <p:spPr bwMode="auto">
          <a:xfrm>
            <a:off x="457200" y="1609725"/>
            <a:ext cx="7239000"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 name="Date Placeholder 26">
            <a:extLst>
              <a:ext uri="{FF2B5EF4-FFF2-40B4-BE49-F238E27FC236}">
                <a16:creationId xmlns:a16="http://schemas.microsoft.com/office/drawing/2014/main" id="{030319E2-D4DB-29A5-4F2D-5ABD99B7B55E}"/>
              </a:ext>
            </a:extLst>
          </p:cNvPr>
          <p:cNvSpPr>
            <a:spLocks noGrp="1"/>
          </p:cNvSpPr>
          <p:nvPr>
            <p:ph type="dt" sz="half" idx="2"/>
          </p:nvPr>
        </p:nvSpPr>
        <p:spPr>
          <a:xfrm>
            <a:off x="4246563" y="6557963"/>
            <a:ext cx="2001837" cy="227012"/>
          </a:xfrm>
          <a:prstGeom prst="rect">
            <a:avLst/>
          </a:prstGeom>
        </p:spPr>
        <p:txBody>
          <a:bodyPr vert="horz" tIns="0" bIns="0" anchor="b"/>
          <a:lstStyle>
            <a:lvl1pPr algn="l" eaLnBrk="1" fontAlgn="auto" latinLnBrk="0" hangingPunct="1">
              <a:spcBef>
                <a:spcPts val="0"/>
              </a:spcBef>
              <a:spcAft>
                <a:spcPts val="0"/>
              </a:spcAft>
              <a:defRPr kumimoji="0" sz="1000" smtClean="0">
                <a:solidFill>
                  <a:schemeClr val="tx2"/>
                </a:solidFill>
                <a:latin typeface="+mn-lt"/>
                <a:cs typeface="+mn-cs"/>
              </a:defRPr>
            </a:lvl1pPr>
            <a:extLst/>
          </a:lstStyle>
          <a:p>
            <a:pPr>
              <a:defRPr/>
            </a:pPr>
            <a:fld id="{DF704769-D289-4481-8104-C826B69041B0}" type="datetimeFigureOut">
              <a:rPr lang="en-US"/>
              <a:pPr>
                <a:defRPr/>
              </a:pPr>
              <a:t>6/5/2023</a:t>
            </a:fld>
            <a:endParaRPr lang="en-SG"/>
          </a:p>
        </p:txBody>
      </p:sp>
      <p:sp>
        <p:nvSpPr>
          <p:cNvPr id="4" name="Footer Placeholder 3">
            <a:extLst>
              <a:ext uri="{FF2B5EF4-FFF2-40B4-BE49-F238E27FC236}">
                <a16:creationId xmlns:a16="http://schemas.microsoft.com/office/drawing/2014/main" id="{A7DCE6B0-3851-A5AA-4CBA-BA5F891858EA}"/>
              </a:ext>
            </a:extLst>
          </p:cNvPr>
          <p:cNvSpPr>
            <a:spLocks noGrp="1"/>
          </p:cNvSpPr>
          <p:nvPr>
            <p:ph type="ftr" sz="quarter" idx="3"/>
          </p:nvPr>
        </p:nvSpPr>
        <p:spPr>
          <a:xfrm>
            <a:off x="457200" y="6557963"/>
            <a:ext cx="3657600" cy="228600"/>
          </a:xfrm>
          <a:prstGeom prst="rect">
            <a:avLst/>
          </a:prstGeom>
        </p:spPr>
        <p:txBody>
          <a:bodyPr vert="horz" tIns="0" bIns="0" anchor="b"/>
          <a:lstStyle>
            <a:lvl1pPr algn="r" eaLnBrk="1" fontAlgn="auto" latinLnBrk="0" hangingPunct="1">
              <a:spcBef>
                <a:spcPts val="0"/>
              </a:spcBef>
              <a:spcAft>
                <a:spcPts val="0"/>
              </a:spcAft>
              <a:defRPr kumimoji="0" sz="1000">
                <a:solidFill>
                  <a:schemeClr val="tx2"/>
                </a:solidFill>
                <a:latin typeface="+mn-lt"/>
                <a:cs typeface="+mn-cs"/>
              </a:defRPr>
            </a:lvl1pPr>
            <a:extLst/>
          </a:lstStyle>
          <a:p>
            <a:pPr>
              <a:defRPr/>
            </a:pPr>
            <a:endParaRPr lang="en-SG"/>
          </a:p>
        </p:txBody>
      </p:sp>
      <p:sp>
        <p:nvSpPr>
          <p:cNvPr id="16" name="Slide Number Placeholder 15">
            <a:extLst>
              <a:ext uri="{FF2B5EF4-FFF2-40B4-BE49-F238E27FC236}">
                <a16:creationId xmlns:a16="http://schemas.microsoft.com/office/drawing/2014/main" id="{AC42F1A9-0026-7D10-A241-799CF263C939}"/>
              </a:ext>
            </a:extLst>
          </p:cNvPr>
          <p:cNvSpPr>
            <a:spLocks noGrp="1"/>
          </p:cNvSpPr>
          <p:nvPr>
            <p:ph type="sldNum" sz="quarter" idx="4"/>
          </p:nvPr>
        </p:nvSpPr>
        <p:spPr>
          <a:xfrm>
            <a:off x="6251575" y="6556375"/>
            <a:ext cx="588963" cy="228600"/>
          </a:xfrm>
          <a:prstGeom prst="rect">
            <a:avLst/>
          </a:prstGeom>
        </p:spPr>
        <p:txBody>
          <a:bodyPr vert="horz" wrap="square" lIns="0" tIns="0" rIns="0" bIns="0" numCol="1" anchor="b" anchorCtr="0" compatLnSpc="1">
            <a:prstTxWarp prst="textNoShape">
              <a:avLst/>
            </a:prstTxWarp>
          </a:bodyPr>
          <a:lstStyle>
            <a:lvl1pPr algn="r">
              <a:defRPr sz="1100">
                <a:solidFill>
                  <a:schemeClr val="tx2"/>
                </a:solidFill>
                <a:latin typeface="Trebuchet MS" panose="020B0603020202020204" pitchFamily="34" charset="0"/>
              </a:defRPr>
            </a:lvl1pPr>
          </a:lstStyle>
          <a:p>
            <a:fld id="{9E6E1570-FF25-464D-9D2B-CE54499B2A91}" type="slidenum">
              <a:rPr lang="en-SG" altLang="en-US"/>
              <a:pPr/>
              <a:t>‹#›</a:t>
            </a:fld>
            <a:endParaRPr lang="en-SG" altLang="en-US"/>
          </a:p>
        </p:txBody>
      </p:sp>
    </p:spTree>
  </p:cSld>
  <p:clrMap bg1="lt1" tx1="dk1" bg2="lt2" tx2="dk2" accent1="accent1" accent2="accent2" accent3="accent3" accent4="accent4" accent5="accent5" accent6="accent6" hlink="hlink" folHlink="folHlink"/>
  <p:sldLayoutIdLst>
    <p:sldLayoutId id="2147483683" r:id="rId1"/>
    <p:sldLayoutId id="2147483676" r:id="rId2"/>
    <p:sldLayoutId id="2147483684" r:id="rId3"/>
    <p:sldLayoutId id="2147483677" r:id="rId4"/>
    <p:sldLayoutId id="2147483678" r:id="rId5"/>
    <p:sldLayoutId id="2147483679" r:id="rId6"/>
    <p:sldLayoutId id="2147483680" r:id="rId7"/>
    <p:sldLayoutId id="2147483681" r:id="rId8"/>
    <p:sldLayoutId id="2147483685" r:id="rId9"/>
    <p:sldLayoutId id="2147483682" r:id="rId10"/>
    <p:sldLayoutId id="2147483686" r:id="rId11"/>
  </p:sldLayoutIdLst>
  <p:txStyles>
    <p:titleStyle>
      <a:lvl1pPr algn="l" rtl="0" fontAlgn="base">
        <a:spcBef>
          <a:spcPct val="0"/>
        </a:spcBef>
        <a:spcAft>
          <a:spcPct val="0"/>
        </a:spcAft>
        <a:defRPr sz="3800" b="1" kern="1200" cap="all">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latin typeface="+mj-lt"/>
          <a:ea typeface="+mj-ea"/>
          <a:cs typeface="+mj-cs"/>
        </a:defRPr>
      </a:lvl1pPr>
      <a:lvl2pPr algn="l" rtl="0" fontAlgn="base">
        <a:spcBef>
          <a:spcPct val="0"/>
        </a:spcBef>
        <a:spcAft>
          <a:spcPct val="0"/>
        </a:spcAft>
        <a:defRPr sz="3800" b="1">
          <a:solidFill>
            <a:schemeClr val="tx1"/>
          </a:solidFill>
          <a:latin typeface="Trebuchet MS" panose="020B0603020202020204" pitchFamily="34" charset="0"/>
        </a:defRPr>
      </a:lvl2pPr>
      <a:lvl3pPr algn="l" rtl="0" fontAlgn="base">
        <a:spcBef>
          <a:spcPct val="0"/>
        </a:spcBef>
        <a:spcAft>
          <a:spcPct val="0"/>
        </a:spcAft>
        <a:defRPr sz="3800" b="1">
          <a:solidFill>
            <a:schemeClr val="tx1"/>
          </a:solidFill>
          <a:latin typeface="Trebuchet MS" panose="020B0603020202020204" pitchFamily="34" charset="0"/>
        </a:defRPr>
      </a:lvl3pPr>
      <a:lvl4pPr algn="l" rtl="0" fontAlgn="base">
        <a:spcBef>
          <a:spcPct val="0"/>
        </a:spcBef>
        <a:spcAft>
          <a:spcPct val="0"/>
        </a:spcAft>
        <a:defRPr sz="3800" b="1">
          <a:solidFill>
            <a:schemeClr val="tx1"/>
          </a:solidFill>
          <a:latin typeface="Trebuchet MS" panose="020B0603020202020204" pitchFamily="34" charset="0"/>
        </a:defRPr>
      </a:lvl4pPr>
      <a:lvl5pPr algn="l" rtl="0" fontAlgn="base">
        <a:spcBef>
          <a:spcPct val="0"/>
        </a:spcBef>
        <a:spcAft>
          <a:spcPct val="0"/>
        </a:spcAft>
        <a:defRPr sz="3800" b="1">
          <a:solidFill>
            <a:schemeClr val="tx1"/>
          </a:solidFill>
          <a:latin typeface="Trebuchet MS" panose="020B0603020202020204" pitchFamily="34" charset="0"/>
        </a:defRPr>
      </a:lvl5pPr>
      <a:lvl6pPr marL="457200" algn="l" rtl="0" fontAlgn="base">
        <a:spcBef>
          <a:spcPct val="0"/>
        </a:spcBef>
        <a:spcAft>
          <a:spcPct val="0"/>
        </a:spcAft>
        <a:defRPr sz="3800" b="1">
          <a:solidFill>
            <a:schemeClr val="tx1"/>
          </a:solidFill>
          <a:latin typeface="Trebuchet MS" panose="020B0603020202020204" pitchFamily="34" charset="0"/>
        </a:defRPr>
      </a:lvl6pPr>
      <a:lvl7pPr marL="914400" algn="l" rtl="0" fontAlgn="base">
        <a:spcBef>
          <a:spcPct val="0"/>
        </a:spcBef>
        <a:spcAft>
          <a:spcPct val="0"/>
        </a:spcAft>
        <a:defRPr sz="3800" b="1">
          <a:solidFill>
            <a:schemeClr val="tx1"/>
          </a:solidFill>
          <a:latin typeface="Trebuchet MS" panose="020B0603020202020204" pitchFamily="34" charset="0"/>
        </a:defRPr>
      </a:lvl7pPr>
      <a:lvl8pPr marL="1371600" algn="l" rtl="0" fontAlgn="base">
        <a:spcBef>
          <a:spcPct val="0"/>
        </a:spcBef>
        <a:spcAft>
          <a:spcPct val="0"/>
        </a:spcAft>
        <a:defRPr sz="3800" b="1">
          <a:solidFill>
            <a:schemeClr val="tx1"/>
          </a:solidFill>
          <a:latin typeface="Trebuchet MS" panose="020B0603020202020204" pitchFamily="34" charset="0"/>
        </a:defRPr>
      </a:lvl8pPr>
      <a:lvl9pPr marL="1828800" algn="l" rtl="0" fontAlgn="base">
        <a:spcBef>
          <a:spcPct val="0"/>
        </a:spcBef>
        <a:spcAft>
          <a:spcPct val="0"/>
        </a:spcAft>
        <a:defRPr sz="3800" b="1">
          <a:solidFill>
            <a:schemeClr val="tx1"/>
          </a:solidFill>
          <a:latin typeface="Trebuchet MS" panose="020B0603020202020204" pitchFamily="34" charset="0"/>
        </a:defRPr>
      </a:lvl9pPr>
      <a:extLst/>
    </p:titleStyle>
    <p:bodyStyle>
      <a:lvl1pPr marL="273050" indent="-273050" algn="l" rtl="0" fontAlgn="base">
        <a:spcBef>
          <a:spcPts val="600"/>
        </a:spcBef>
        <a:spcAft>
          <a:spcPct val="0"/>
        </a:spcAft>
        <a:buClr>
          <a:schemeClr val="tx2"/>
        </a:buClr>
        <a:buSzPct val="73000"/>
        <a:buFont typeface="Wingdings 2" panose="05020102010507070707" pitchFamily="18" charset="2"/>
        <a:buChar char=""/>
        <a:defRPr sz="2600" kern="1200">
          <a:solidFill>
            <a:schemeClr val="tx1"/>
          </a:solidFill>
          <a:latin typeface="+mn-lt"/>
          <a:ea typeface="+mn-ea"/>
          <a:cs typeface="+mn-cs"/>
        </a:defRPr>
      </a:lvl1pPr>
      <a:lvl2pPr marL="520700" indent="-228600" algn="l" rtl="0" fontAlgn="base">
        <a:spcBef>
          <a:spcPts val="500"/>
        </a:spcBef>
        <a:spcAft>
          <a:spcPct val="0"/>
        </a:spcAft>
        <a:buClr>
          <a:srgbClr val="F9B639"/>
        </a:buClr>
        <a:buSzPct val="80000"/>
        <a:buFont typeface="Wingdings 2" panose="05020102010507070707" pitchFamily="18" charset="2"/>
        <a:buChar char=""/>
        <a:defRPr sz="2300" kern="1200">
          <a:solidFill>
            <a:srgbClr val="6C6C6C"/>
          </a:solidFill>
          <a:latin typeface="+mn-lt"/>
          <a:ea typeface="+mn-ea"/>
          <a:cs typeface="+mn-cs"/>
        </a:defRPr>
      </a:lvl2pPr>
      <a:lvl3pPr marL="758825" indent="-228600" algn="l" rtl="0" fontAlgn="base">
        <a:spcBef>
          <a:spcPts val="400"/>
        </a:spcBef>
        <a:spcAft>
          <a:spcPct val="0"/>
        </a:spcAft>
        <a:buClr>
          <a:srgbClr val="F9B639"/>
        </a:buClr>
        <a:buSzPct val="60000"/>
        <a:buFont typeface="Wingdings" panose="05000000000000000000" pitchFamily="2" charset="2"/>
        <a:buChar char=""/>
        <a:defRPr sz="2000" kern="1200">
          <a:solidFill>
            <a:schemeClr val="tx1"/>
          </a:solidFill>
          <a:latin typeface="+mn-lt"/>
          <a:ea typeface="+mn-ea"/>
          <a:cs typeface="+mn-cs"/>
        </a:defRPr>
      </a:lvl3pPr>
      <a:lvl4pPr marL="1004888" indent="-228600" algn="l" rtl="0" fontAlgn="base">
        <a:spcBef>
          <a:spcPct val="20000"/>
        </a:spcBef>
        <a:spcAft>
          <a:spcPct val="0"/>
        </a:spcAft>
        <a:buClr>
          <a:srgbClr val="F9B639"/>
        </a:buClr>
        <a:buSzPct val="80000"/>
        <a:buFont typeface="Wingdings 2" panose="05020102010507070707" pitchFamily="18" charset="2"/>
        <a:buChar char=""/>
        <a:defRPr sz="2000" kern="1200">
          <a:solidFill>
            <a:srgbClr val="6C6C6C"/>
          </a:solidFill>
          <a:latin typeface="+mn-lt"/>
          <a:ea typeface="+mn-ea"/>
          <a:cs typeface="+mn-cs"/>
        </a:defRPr>
      </a:lvl4pPr>
      <a:lvl5pPr marL="1279525" indent="-228600" algn="l" rtl="0" fontAlgn="base">
        <a:spcBef>
          <a:spcPts val="400"/>
        </a:spcBef>
        <a:spcAft>
          <a:spcPct val="0"/>
        </a:spcAft>
        <a:buClr>
          <a:srgbClr val="F9B639"/>
        </a:buClr>
        <a:buSzPct val="70000"/>
        <a:buFont typeface="Wingdings" panose="05000000000000000000" pitchFamily="2" charset="2"/>
        <a:buChar char=""/>
        <a:defRPr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qzK2XITThZM" TargetMode="External"/><Relationship Id="rId2" Type="http://schemas.openxmlformats.org/officeDocument/2006/relationships/hyperlink" Target="http;/www.youtube.com/watch?v=qzK2XITThZM"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7" Type="http://schemas.openxmlformats.org/officeDocument/2006/relationships/image" Target="../media/image26.jpeg"/><Relationship Id="rId2" Type="http://schemas.openxmlformats.org/officeDocument/2006/relationships/image" Target="../media/image21.wmf"/><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7.xml"/><Relationship Id="rId6" Type="http://schemas.openxmlformats.org/officeDocument/2006/relationships/image" Target="../media/image31.wmf"/><Relationship Id="rId5" Type="http://schemas.openxmlformats.org/officeDocument/2006/relationships/image" Target="../media/image30.wmf"/><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14F39-A2CB-A22B-5B23-F1CC4BF41310}"/>
              </a:ext>
            </a:extLst>
          </p:cNvPr>
          <p:cNvSpPr>
            <a:spLocks noGrp="1"/>
          </p:cNvSpPr>
          <p:nvPr>
            <p:ph type="ctrTitle"/>
          </p:nvPr>
        </p:nvSpPr>
        <p:spPr/>
        <p:txBody>
          <a:bodyPr/>
          <a:lstStyle/>
          <a:p>
            <a:pPr fontAlgn="auto">
              <a:spcAft>
                <a:spcPts val="0"/>
              </a:spcAft>
              <a:defRPr/>
            </a:pPr>
            <a:r>
              <a:rPr lang="en-US" dirty="0"/>
              <a:t>Deforestation &amp; CONSERVATION</a:t>
            </a:r>
            <a:endParaRPr lang="en-SG" dirty="0"/>
          </a:p>
        </p:txBody>
      </p:sp>
      <p:sp>
        <p:nvSpPr>
          <p:cNvPr id="3" name="Subtitle 2">
            <a:extLst>
              <a:ext uri="{FF2B5EF4-FFF2-40B4-BE49-F238E27FC236}">
                <a16:creationId xmlns:a16="http://schemas.microsoft.com/office/drawing/2014/main" id="{AA1BFBE4-DB6D-4617-5CC8-AA0168D4E787}"/>
              </a:ext>
            </a:extLst>
          </p:cNvPr>
          <p:cNvSpPr>
            <a:spLocks noGrp="1"/>
          </p:cNvSpPr>
          <p:nvPr>
            <p:ph type="subTitle" idx="1"/>
          </p:nvPr>
        </p:nvSpPr>
        <p:spPr>
          <a:xfrm>
            <a:off x="3354388" y="3540125"/>
            <a:ext cx="5114925" cy="1101725"/>
          </a:xfrm>
        </p:spPr>
        <p:txBody>
          <a:bodyPr>
            <a:normAutofit fontScale="92500"/>
          </a:bodyPr>
          <a:lstStyle/>
          <a:p>
            <a:pPr fontAlgn="auto">
              <a:spcAft>
                <a:spcPts val="0"/>
              </a:spcAft>
              <a:buFont typeface="Wingdings 2"/>
              <a:buNone/>
              <a:defRPr/>
            </a:pPr>
            <a:r>
              <a:rPr lang="en-US" dirty="0"/>
              <a:t>LOVINGLY PREPARED BY:</a:t>
            </a:r>
          </a:p>
          <a:p>
            <a:pPr fontAlgn="auto">
              <a:spcAft>
                <a:spcPts val="0"/>
              </a:spcAft>
              <a:buFont typeface="Wingdings 2"/>
              <a:buNone/>
              <a:defRPr/>
            </a:pPr>
            <a:r>
              <a:rPr lang="en-US" dirty="0"/>
              <a:t>HANNAH, HUIXUAN, SIMIN, MINROU</a:t>
            </a:r>
          </a:p>
          <a:p>
            <a:pPr fontAlgn="auto">
              <a:spcAft>
                <a:spcPts val="0"/>
              </a:spcAft>
              <a:buFont typeface="Wingdings 2"/>
              <a:buNone/>
              <a:defRPr/>
            </a:pPr>
            <a:r>
              <a:rPr lang="en-SG" dirty="0"/>
              <a:t>(◕‿-)♪♫•*¨*•.¸¸❤¸¸.•*¨*•♫♪(^o❤‿❤)^o</a:t>
            </a:r>
          </a:p>
        </p:txBody>
      </p:sp>
    </p:spTree>
  </p:cSld>
  <p:clrMapOvr>
    <a:masterClrMapping/>
  </p:clrMapOvr>
  <p:transition spd="slow">
    <p:wheel spokes="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35156-B6FF-91BA-D398-FEEB6F1DE958}"/>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3" name="Content Placeholder 2">
            <a:extLst>
              <a:ext uri="{FF2B5EF4-FFF2-40B4-BE49-F238E27FC236}">
                <a16:creationId xmlns:a16="http://schemas.microsoft.com/office/drawing/2014/main" id="{A185157F-8C27-210B-BE82-E04BF42D65AF}"/>
              </a:ext>
            </a:extLst>
          </p:cNvPr>
          <p:cNvSpPr>
            <a:spLocks noGrp="1"/>
          </p:cNvSpPr>
          <p:nvPr>
            <p:ph idx="1"/>
          </p:nvPr>
        </p:nvSpPr>
        <p:spPr/>
        <p:txBody>
          <a:bodyPr>
            <a:normAutofit fontScale="70000" lnSpcReduction="20000"/>
          </a:bodyPr>
          <a:lstStyle/>
          <a:p>
            <a:pPr marL="274320" indent="-274320" fontAlgn="auto">
              <a:spcAft>
                <a:spcPts val="0"/>
              </a:spcAft>
              <a:buFont typeface="Wingdings 2"/>
              <a:buChar char=""/>
              <a:defRPr/>
            </a:pPr>
            <a:r>
              <a:rPr lang="en-SG" b="1" dirty="0"/>
              <a:t>Climate Change</a:t>
            </a:r>
            <a:r>
              <a:rPr lang="en-SG" b="1" i="1" dirty="0"/>
              <a:t>:</a:t>
            </a:r>
            <a:r>
              <a:rPr lang="en-SG" dirty="0"/>
              <a:t> It is well known that global warming is being </a:t>
            </a:r>
          </a:p>
          <a:p>
            <a:pPr marL="274320" indent="-274320" fontAlgn="auto">
              <a:spcAft>
                <a:spcPts val="0"/>
              </a:spcAft>
              <a:buFont typeface="Wingdings 2"/>
              <a:buNone/>
              <a:defRPr/>
            </a:pPr>
            <a:r>
              <a:rPr lang="en-SG" dirty="0"/>
              <a:t>caused largely due to emissions of greenhouse gases into the </a:t>
            </a:r>
          </a:p>
          <a:p>
            <a:pPr marL="274320" indent="-274320" fontAlgn="auto">
              <a:spcAft>
                <a:spcPts val="0"/>
              </a:spcAft>
              <a:buFont typeface="Wingdings 2"/>
              <a:buNone/>
              <a:defRPr/>
            </a:pPr>
            <a:r>
              <a:rPr lang="en-SG" dirty="0"/>
              <a:t>atmosphere. However, what is not quite known is that</a:t>
            </a:r>
          </a:p>
          <a:p>
            <a:pPr marL="274320" indent="-274320" fontAlgn="auto">
              <a:spcAft>
                <a:spcPts val="0"/>
              </a:spcAft>
              <a:buFont typeface="Wingdings 2"/>
              <a:buNone/>
              <a:defRPr/>
            </a:pPr>
            <a:r>
              <a:rPr lang="en-SG" dirty="0"/>
              <a:t>deforestation has a direct association with carbon dioxide </a:t>
            </a:r>
          </a:p>
          <a:p>
            <a:pPr marL="274320" indent="-274320" fontAlgn="auto">
              <a:spcAft>
                <a:spcPts val="0"/>
              </a:spcAft>
              <a:buFont typeface="Wingdings 2"/>
              <a:buNone/>
              <a:defRPr/>
            </a:pPr>
            <a:r>
              <a:rPr lang="en-SG" dirty="0"/>
              <a:t>emissions into the atmosphere. Trees act as a major storage </a:t>
            </a:r>
          </a:p>
          <a:p>
            <a:pPr marL="274320" indent="-274320" fontAlgn="auto">
              <a:spcAft>
                <a:spcPts val="0"/>
              </a:spcAft>
              <a:buFont typeface="Wingdings 2"/>
              <a:buNone/>
              <a:defRPr/>
            </a:pPr>
            <a:r>
              <a:rPr lang="en-SG" dirty="0"/>
              <a:t>depot for carbon, since they absorb </a:t>
            </a:r>
          </a:p>
          <a:p>
            <a:pPr marL="274320" indent="-274320" fontAlgn="auto">
              <a:spcAft>
                <a:spcPts val="0"/>
              </a:spcAft>
              <a:buFont typeface="Wingdings 2"/>
              <a:buNone/>
              <a:defRPr/>
            </a:pPr>
            <a:r>
              <a:rPr lang="en-SG" dirty="0"/>
              <a:t>carbon dioxide from the atmosphere </a:t>
            </a:r>
          </a:p>
          <a:p>
            <a:pPr marL="274320" indent="-274320" fontAlgn="auto">
              <a:spcAft>
                <a:spcPts val="0"/>
              </a:spcAft>
              <a:buFont typeface="Wingdings 2"/>
              <a:buNone/>
              <a:defRPr/>
            </a:pPr>
            <a:r>
              <a:rPr lang="en-SG" dirty="0"/>
              <a:t>to photosynthesis to produce </a:t>
            </a:r>
          </a:p>
          <a:p>
            <a:pPr marL="274320" indent="-274320" fontAlgn="auto">
              <a:spcAft>
                <a:spcPts val="0"/>
              </a:spcAft>
              <a:buFont typeface="Wingdings 2"/>
              <a:buNone/>
              <a:defRPr/>
            </a:pPr>
            <a:r>
              <a:rPr lang="en-SG" dirty="0"/>
              <a:t>glucose which makes up trees. When </a:t>
            </a:r>
          </a:p>
          <a:p>
            <a:pPr marL="274320" indent="-274320" fontAlgn="auto">
              <a:spcAft>
                <a:spcPts val="0"/>
              </a:spcAft>
              <a:buFont typeface="Wingdings 2"/>
              <a:buNone/>
              <a:defRPr/>
            </a:pPr>
            <a:r>
              <a:rPr lang="en-SG" dirty="0"/>
              <a:t>deforestation occurs, many of the </a:t>
            </a:r>
          </a:p>
          <a:p>
            <a:pPr marL="274320" indent="-274320" fontAlgn="auto">
              <a:spcAft>
                <a:spcPts val="0"/>
              </a:spcAft>
              <a:buFont typeface="Wingdings 2"/>
              <a:buNone/>
              <a:defRPr/>
            </a:pPr>
            <a:r>
              <a:rPr lang="en-SG" dirty="0"/>
              <a:t>trees are burnt or are left to rot, </a:t>
            </a:r>
          </a:p>
          <a:p>
            <a:pPr marL="274320" indent="-274320" fontAlgn="auto">
              <a:spcAft>
                <a:spcPts val="0"/>
              </a:spcAft>
              <a:buFont typeface="Wingdings 2"/>
              <a:buNone/>
              <a:defRPr/>
            </a:pPr>
            <a:r>
              <a:rPr lang="en-SG" dirty="0"/>
              <a:t>which results in releasing the carbon</a:t>
            </a:r>
          </a:p>
          <a:p>
            <a:pPr marL="274320" indent="-274320" fontAlgn="auto">
              <a:spcAft>
                <a:spcPts val="0"/>
              </a:spcAft>
              <a:buFont typeface="Wingdings 2"/>
              <a:buNone/>
              <a:defRPr/>
            </a:pPr>
            <a:r>
              <a:rPr lang="en-SG" dirty="0"/>
              <a:t>that is stored in them as carbon dioxide. This in turn leads to </a:t>
            </a:r>
          </a:p>
          <a:p>
            <a:pPr marL="274320" indent="-274320" fontAlgn="auto">
              <a:spcAft>
                <a:spcPts val="0"/>
              </a:spcAft>
              <a:buFont typeface="Wingdings 2"/>
              <a:buNone/>
              <a:defRPr/>
            </a:pPr>
            <a:r>
              <a:rPr lang="en-SG" dirty="0"/>
              <a:t>Greater concentrations of carbon dioxide in the atmosphere. </a:t>
            </a:r>
          </a:p>
          <a:p>
            <a:pPr marL="274320" indent="-274320" fontAlgn="auto">
              <a:spcAft>
                <a:spcPts val="0"/>
              </a:spcAft>
              <a:buFont typeface="Wingdings 2"/>
              <a:buNone/>
              <a:defRPr/>
            </a:pPr>
            <a:br>
              <a:rPr lang="en-SG" dirty="0"/>
            </a:br>
            <a:endParaRPr lang="en-SG" dirty="0"/>
          </a:p>
          <a:p>
            <a:pPr marL="274320" indent="-274320" fontAlgn="auto">
              <a:spcAft>
                <a:spcPts val="0"/>
              </a:spcAft>
              <a:buFont typeface="Wingdings 2"/>
              <a:buChar char=""/>
              <a:defRPr/>
            </a:pPr>
            <a:endParaRPr lang="en-SG" dirty="0"/>
          </a:p>
        </p:txBody>
      </p:sp>
      <p:pic>
        <p:nvPicPr>
          <p:cNvPr id="15364" name="Picture 2" descr="trees_burning">
            <a:extLst>
              <a:ext uri="{FF2B5EF4-FFF2-40B4-BE49-F238E27FC236}">
                <a16:creationId xmlns:a16="http://schemas.microsoft.com/office/drawing/2014/main" id="{660946BC-D145-C173-DD5A-6100CF5304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4875" y="3143250"/>
            <a:ext cx="3143250"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hlinkClick r:id="rId2" action="ppaction://hlinkfile"/>
            <a:extLst>
              <a:ext uri="{FF2B5EF4-FFF2-40B4-BE49-F238E27FC236}">
                <a16:creationId xmlns:a16="http://schemas.microsoft.com/office/drawing/2014/main" id="{E9E40150-BF31-43BD-9BA6-517820F0587A}"/>
              </a:ext>
            </a:extLst>
          </p:cNvPr>
          <p:cNvSpPr>
            <a:spLocks noGrp="1"/>
          </p:cNvSpPr>
          <p:nvPr>
            <p:ph type="title"/>
          </p:nvPr>
        </p:nvSpPr>
        <p:spPr/>
        <p:txBody>
          <a:bodyPr/>
          <a:lstStyle/>
          <a:p>
            <a:pPr fontAlgn="auto">
              <a:spcAft>
                <a:spcPts val="0"/>
              </a:spcAft>
              <a:defRPr/>
            </a:pPr>
            <a:r>
              <a:rPr lang="en-US" dirty="0"/>
              <a:t>YouTube!</a:t>
            </a:r>
            <a:br>
              <a:rPr lang="en-US" dirty="0"/>
            </a:br>
            <a:r>
              <a:rPr lang="en-US" dirty="0"/>
              <a:t>O_____O</a:t>
            </a:r>
            <a:endParaRPr lang="en-SG" dirty="0"/>
          </a:p>
        </p:txBody>
      </p:sp>
      <p:sp>
        <p:nvSpPr>
          <p:cNvPr id="5" name="Text Placeholder 4">
            <a:extLst>
              <a:ext uri="{FF2B5EF4-FFF2-40B4-BE49-F238E27FC236}">
                <a16:creationId xmlns:a16="http://schemas.microsoft.com/office/drawing/2014/main" id="{73A10BFA-C2FB-E7ED-5A7F-318F32550354}"/>
              </a:ext>
            </a:extLst>
          </p:cNvPr>
          <p:cNvSpPr>
            <a:spLocks noGrp="1"/>
          </p:cNvSpPr>
          <p:nvPr>
            <p:ph type="body" idx="1"/>
          </p:nvPr>
        </p:nvSpPr>
        <p:spPr>
          <a:xfrm>
            <a:off x="1066800" y="1905000"/>
            <a:ext cx="6254750" cy="742950"/>
          </a:xfrm>
        </p:spPr>
        <p:txBody>
          <a:bodyPr>
            <a:normAutofit lnSpcReduction="10000"/>
          </a:bodyPr>
          <a:lstStyle/>
          <a:p>
            <a:pPr fontAlgn="auto">
              <a:spcAft>
                <a:spcPts val="0"/>
              </a:spcAft>
              <a:buFont typeface="Wingdings 2"/>
              <a:buNone/>
              <a:defRPr/>
            </a:pPr>
            <a:endParaRPr lang="en-SG" dirty="0"/>
          </a:p>
          <a:p>
            <a:pPr fontAlgn="auto">
              <a:spcAft>
                <a:spcPts val="0"/>
              </a:spcAft>
              <a:buFont typeface="Wingdings 2"/>
              <a:buNone/>
              <a:defRPr/>
            </a:pPr>
            <a:r>
              <a:rPr lang="en-SG" dirty="0">
                <a:hlinkClick r:id="rId3"/>
              </a:rPr>
              <a:t>http://www.youtube.com/watch?v=qzK2XITThZM</a:t>
            </a:r>
            <a:endParaRPr lang="en-S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EDE43-6FF6-5EFA-8F92-BBC8EF3693F7}"/>
              </a:ext>
            </a:extLst>
          </p:cNvPr>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a:t>What can we do to reduce deforestation?</a:t>
            </a:r>
            <a:endParaRPr lang="en-SG" dirty="0"/>
          </a:p>
        </p:txBody>
      </p:sp>
      <p:sp>
        <p:nvSpPr>
          <p:cNvPr id="3" name="Content Placeholder 2">
            <a:extLst>
              <a:ext uri="{FF2B5EF4-FFF2-40B4-BE49-F238E27FC236}">
                <a16:creationId xmlns:a16="http://schemas.microsoft.com/office/drawing/2014/main" id="{6D88569A-7CF0-2FB6-CB46-1B452373C851}"/>
              </a:ext>
            </a:extLst>
          </p:cNvPr>
          <p:cNvSpPr>
            <a:spLocks noGrp="1"/>
          </p:cNvSpPr>
          <p:nvPr>
            <p:ph idx="1"/>
          </p:nvPr>
        </p:nvSpPr>
        <p:spPr/>
        <p:txBody>
          <a:bodyPr>
            <a:normAutofit fontScale="77500" lnSpcReduction="20000"/>
          </a:bodyPr>
          <a:lstStyle/>
          <a:p>
            <a:pPr marL="274320" indent="-274320" fontAlgn="auto">
              <a:spcAft>
                <a:spcPts val="0"/>
              </a:spcAft>
              <a:buFont typeface="Wingdings 2"/>
              <a:buChar char=""/>
              <a:defRPr/>
            </a:pPr>
            <a:r>
              <a:rPr lang="en-US" b="1" dirty="0"/>
              <a:t>Recycling</a:t>
            </a:r>
            <a:r>
              <a:rPr lang="en-US" b="1" i="1" dirty="0"/>
              <a:t> </a:t>
            </a:r>
            <a:r>
              <a:rPr lang="en-US" dirty="0"/>
              <a:t>: we should recycle all the thing </a:t>
            </a:r>
          </a:p>
          <a:p>
            <a:pPr marL="274320" indent="-274320" fontAlgn="auto">
              <a:spcAft>
                <a:spcPts val="0"/>
              </a:spcAft>
              <a:buFont typeface="Wingdings 2"/>
              <a:buNone/>
              <a:defRPr/>
            </a:pPr>
            <a:r>
              <a:rPr lang="en-US" dirty="0"/>
              <a:t>that are made of tree ex. Paper, bags, </a:t>
            </a:r>
          </a:p>
          <a:p>
            <a:pPr marL="274320" indent="-274320" fontAlgn="auto">
              <a:spcAft>
                <a:spcPts val="0"/>
              </a:spcAft>
              <a:buFont typeface="Wingdings 2"/>
              <a:buNone/>
              <a:defRPr/>
            </a:pPr>
            <a:r>
              <a:rPr lang="en-US" dirty="0"/>
              <a:t>furniture, etc. because it lead to the </a:t>
            </a:r>
          </a:p>
          <a:p>
            <a:pPr marL="274320" indent="-274320" fontAlgn="auto">
              <a:spcAft>
                <a:spcPts val="0"/>
              </a:spcAft>
              <a:buFont typeface="Wingdings 2"/>
              <a:buNone/>
              <a:defRPr/>
            </a:pPr>
            <a:r>
              <a:rPr lang="en-US" dirty="0"/>
              <a:t>less cutting of tree and also </a:t>
            </a:r>
          </a:p>
          <a:p>
            <a:pPr marL="274320" indent="-274320" fontAlgn="auto">
              <a:spcAft>
                <a:spcPts val="0"/>
              </a:spcAft>
              <a:buFont typeface="Wingdings 2"/>
              <a:buNone/>
              <a:defRPr/>
            </a:pPr>
            <a:r>
              <a:rPr lang="en-US" dirty="0"/>
              <a:t>the products of trees will be </a:t>
            </a:r>
          </a:p>
          <a:p>
            <a:pPr marL="274320" indent="-274320" fontAlgn="auto">
              <a:spcAft>
                <a:spcPts val="0"/>
              </a:spcAft>
              <a:buFont typeface="Wingdings 2"/>
              <a:buNone/>
              <a:defRPr/>
            </a:pPr>
            <a:r>
              <a:rPr lang="en-US" dirty="0"/>
              <a:t>used wisely. </a:t>
            </a:r>
          </a:p>
          <a:p>
            <a:pPr marL="274320" indent="-274320" fontAlgn="auto">
              <a:spcAft>
                <a:spcPts val="0"/>
              </a:spcAft>
              <a:buFont typeface="Wingdings 2"/>
              <a:buChar char=""/>
              <a:defRPr/>
            </a:pPr>
            <a:endParaRPr lang="en-US" b="1" dirty="0"/>
          </a:p>
          <a:p>
            <a:pPr marL="274320" indent="-274320" fontAlgn="auto">
              <a:spcAft>
                <a:spcPts val="0"/>
              </a:spcAft>
              <a:buFont typeface="Wingdings 2"/>
              <a:buChar char=""/>
              <a:defRPr/>
            </a:pPr>
            <a:r>
              <a:rPr lang="en-US" b="1" dirty="0"/>
              <a:t>Wood factories: </a:t>
            </a:r>
            <a:r>
              <a:rPr lang="en-US" dirty="0"/>
              <a:t>we should stop or lessen the production in those factories that cut down trees to make their products ex. paper, furniture, etc. </a:t>
            </a:r>
          </a:p>
          <a:p>
            <a:pPr marL="274320" indent="-274320" fontAlgn="auto">
              <a:spcAft>
                <a:spcPts val="0"/>
              </a:spcAft>
              <a:buFont typeface="Wingdings 2"/>
              <a:buChar char=""/>
              <a:defRPr/>
            </a:pPr>
            <a:r>
              <a:rPr lang="en-US" dirty="0"/>
              <a:t>•  </a:t>
            </a:r>
            <a:r>
              <a:rPr lang="en-US" b="1" dirty="0"/>
              <a:t>People's basic needs: </a:t>
            </a:r>
            <a:r>
              <a:rPr lang="en-US" dirty="0"/>
              <a:t>we all know that the colossal cause of deforestation is people's needs from the forests. Even though we depend on the forests, we should learn to lessen our dependency on the forests and their environment. So we need to use a little of them as possible and wisely. </a:t>
            </a:r>
          </a:p>
          <a:p>
            <a:pPr marL="274320" indent="-274320" fontAlgn="auto">
              <a:spcAft>
                <a:spcPts val="0"/>
              </a:spcAft>
              <a:buFont typeface="Wingdings 2"/>
              <a:buChar char=""/>
              <a:defRPr/>
            </a:pPr>
            <a:endParaRPr lang="en-SG" dirty="0"/>
          </a:p>
        </p:txBody>
      </p:sp>
      <p:pic>
        <p:nvPicPr>
          <p:cNvPr id="17412" name="Picture 2" descr="ist2_4501975_globe_with_recycling_sign_on_environmental_background">
            <a:extLst>
              <a:ext uri="{FF2B5EF4-FFF2-40B4-BE49-F238E27FC236}">
                <a16:creationId xmlns:a16="http://schemas.microsoft.com/office/drawing/2014/main" id="{A4F78AB3-7DEB-DABF-F820-3CA0CAED80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35" t="15135" r="11351" b="17838"/>
          <a:stretch>
            <a:fillRect/>
          </a:stretch>
        </p:blipFill>
        <p:spPr bwMode="auto">
          <a:xfrm>
            <a:off x="5715000" y="1285875"/>
            <a:ext cx="2590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2638-F42B-3BB1-A7DD-B686CD278C30}"/>
              </a:ext>
            </a:extLst>
          </p:cNvPr>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a:t>What can we do to reduce deforestation?</a:t>
            </a:r>
            <a:endParaRPr lang="en-SG" dirty="0"/>
          </a:p>
        </p:txBody>
      </p:sp>
      <p:sp>
        <p:nvSpPr>
          <p:cNvPr id="3" name="Content Placeholder 2">
            <a:extLst>
              <a:ext uri="{FF2B5EF4-FFF2-40B4-BE49-F238E27FC236}">
                <a16:creationId xmlns:a16="http://schemas.microsoft.com/office/drawing/2014/main" id="{1200B566-9D72-D6AF-ADD4-C4CE59802550}"/>
              </a:ext>
            </a:extLst>
          </p:cNvPr>
          <p:cNvSpPr>
            <a:spLocks noGrp="1"/>
          </p:cNvSpPr>
          <p:nvPr>
            <p:ph idx="1"/>
          </p:nvPr>
        </p:nvSpPr>
        <p:spPr/>
        <p:txBody>
          <a:bodyPr>
            <a:normAutofit fontScale="85000" lnSpcReduction="20000"/>
          </a:bodyPr>
          <a:lstStyle/>
          <a:p>
            <a:pPr marL="274320" indent="-274320" fontAlgn="auto">
              <a:spcAft>
                <a:spcPts val="0"/>
              </a:spcAft>
              <a:buFont typeface="Wingdings 2"/>
              <a:buChar char=""/>
              <a:defRPr/>
            </a:pPr>
            <a:r>
              <a:rPr lang="en-US" b="1" dirty="0"/>
              <a:t>Paper: </a:t>
            </a:r>
            <a:r>
              <a:rPr lang="en-US" dirty="0"/>
              <a:t>paper is one of the </a:t>
            </a:r>
          </a:p>
          <a:p>
            <a:pPr marL="274320" indent="-274320" fontAlgn="auto">
              <a:spcAft>
                <a:spcPts val="0"/>
              </a:spcAft>
              <a:buFont typeface="Wingdings 2"/>
              <a:buChar char=""/>
              <a:defRPr/>
            </a:pPr>
            <a:r>
              <a:rPr lang="en-US" dirty="0"/>
              <a:t>most important things in the </a:t>
            </a:r>
          </a:p>
          <a:p>
            <a:pPr marL="274320" indent="-274320" fontAlgn="auto">
              <a:spcAft>
                <a:spcPts val="0"/>
              </a:spcAft>
              <a:buFont typeface="Wingdings 2"/>
              <a:buNone/>
              <a:defRPr/>
            </a:pPr>
            <a:r>
              <a:rPr lang="en-US" dirty="0"/>
              <a:t>world without it we can't do </a:t>
            </a:r>
          </a:p>
          <a:p>
            <a:pPr marL="274320" indent="-274320" fontAlgn="auto">
              <a:spcAft>
                <a:spcPts val="0"/>
              </a:spcAft>
              <a:buFont typeface="Wingdings 2"/>
              <a:buNone/>
              <a:defRPr/>
            </a:pPr>
            <a:r>
              <a:rPr lang="en-US" dirty="0"/>
              <a:t>almost anything. We can't </a:t>
            </a:r>
          </a:p>
          <a:p>
            <a:pPr marL="274320" indent="-274320" fontAlgn="auto">
              <a:spcAft>
                <a:spcPts val="0"/>
              </a:spcAft>
              <a:buFont typeface="Wingdings 2"/>
              <a:buNone/>
              <a:defRPr/>
            </a:pPr>
            <a:r>
              <a:rPr lang="en-US" dirty="0"/>
              <a:t>study, write, learn and a lot of </a:t>
            </a:r>
          </a:p>
          <a:p>
            <a:pPr marL="274320" indent="-274320" fontAlgn="auto">
              <a:spcAft>
                <a:spcPts val="0"/>
              </a:spcAft>
              <a:buFont typeface="Wingdings 2"/>
              <a:buNone/>
              <a:defRPr/>
            </a:pPr>
            <a:r>
              <a:rPr lang="en-US" dirty="0"/>
              <a:t>stuff which is impossible to do </a:t>
            </a:r>
          </a:p>
          <a:p>
            <a:pPr marL="274320" indent="-274320" fontAlgn="auto">
              <a:spcAft>
                <a:spcPts val="0"/>
              </a:spcAft>
              <a:buFont typeface="Wingdings 2"/>
              <a:buNone/>
              <a:defRPr/>
            </a:pPr>
            <a:r>
              <a:rPr lang="en-US" dirty="0"/>
              <a:t>without paper, but many of the forests are destroyed just to make paper out of them. So lessen your dependency on the paper and try to use as less as possible and recycle them. </a:t>
            </a:r>
          </a:p>
          <a:p>
            <a:pPr marL="274320" indent="-274320" fontAlgn="auto">
              <a:spcAft>
                <a:spcPts val="0"/>
              </a:spcAft>
              <a:buFont typeface="Wingdings 2"/>
              <a:buChar char=""/>
              <a:defRPr/>
            </a:pPr>
            <a:r>
              <a:rPr lang="en-US" b="1" dirty="0"/>
              <a:t>Reforestation: </a:t>
            </a:r>
            <a:r>
              <a:rPr lang="en-US" dirty="0"/>
              <a:t>after cutting down a tree we should plant two because this way there will be a balance of </a:t>
            </a:r>
          </a:p>
          <a:p>
            <a:pPr marL="274320" indent="-274320" fontAlgn="auto">
              <a:spcAft>
                <a:spcPts val="0"/>
              </a:spcAft>
              <a:buFont typeface="Wingdings 2"/>
              <a:buNone/>
              <a:defRPr/>
            </a:pPr>
            <a:r>
              <a:rPr lang="en-US" dirty="0"/>
              <a:t>   ecosystem and the rate of deforestation will diminish. </a:t>
            </a:r>
          </a:p>
          <a:p>
            <a:pPr marL="274320" indent="-274320" fontAlgn="auto">
              <a:spcAft>
                <a:spcPts val="0"/>
              </a:spcAft>
              <a:buFont typeface="Wingdings 2"/>
              <a:buChar char=""/>
              <a:defRPr/>
            </a:pPr>
            <a:endParaRPr lang="en-SG" dirty="0"/>
          </a:p>
        </p:txBody>
      </p:sp>
      <p:pic>
        <p:nvPicPr>
          <p:cNvPr id="18436" name="Picture 2" descr="crinkly-paper">
            <a:extLst>
              <a:ext uri="{FF2B5EF4-FFF2-40B4-BE49-F238E27FC236}">
                <a16:creationId xmlns:a16="http://schemas.microsoft.com/office/drawing/2014/main" id="{14210856-16A5-FC44-935E-2E15AD035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7750" y="1143000"/>
            <a:ext cx="27146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37AE-3D8C-E234-5747-A8BDEDEFADBD}"/>
              </a:ext>
            </a:extLst>
          </p:cNvPr>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a:t>Reforestation @ SUNGEI BULOH (Singapore)</a:t>
            </a:r>
            <a:endParaRPr lang="en-SG" dirty="0"/>
          </a:p>
        </p:txBody>
      </p:sp>
      <p:sp>
        <p:nvSpPr>
          <p:cNvPr id="19459" name="Content Placeholder 2">
            <a:extLst>
              <a:ext uri="{FF2B5EF4-FFF2-40B4-BE49-F238E27FC236}">
                <a16:creationId xmlns:a16="http://schemas.microsoft.com/office/drawing/2014/main" id="{6AD730DD-6901-A974-C507-FCE43CEF2F0B}"/>
              </a:ext>
            </a:extLst>
          </p:cNvPr>
          <p:cNvSpPr>
            <a:spLocks noGrp="1"/>
          </p:cNvSpPr>
          <p:nvPr>
            <p:ph idx="1"/>
          </p:nvPr>
        </p:nvSpPr>
        <p:spPr>
          <a:xfrm>
            <a:off x="476250" y="1714500"/>
            <a:ext cx="7239000" cy="4248150"/>
          </a:xfrm>
        </p:spPr>
        <p:txBody>
          <a:bodyPr/>
          <a:lstStyle/>
          <a:p>
            <a:r>
              <a:rPr lang="en-SG" altLang="en-US" sz="2000"/>
              <a:t>Sungei Buloh Wetland Reserve’s “Reforestation and Reachout” started in August 2004, with the generous sponsorship of Toyota Motor Corporation and the participation of five schools. The programme aimed to involve students in reforesting the area around the outdoor classroom and to create educational materials based on their experience. It was hard work in the beginning sourcing committed and willing activists. However, we did still manage to secure five schools willing to participate and commit at least six to eight months of their time for this project.</a:t>
            </a:r>
            <a:br>
              <a:rPr lang="en-SG" altLang="en-US" sz="2000"/>
            </a:br>
            <a:endParaRPr lang="en-SG" altLang="en-US" sz="2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23C6-09D1-4FA2-CD6A-6D4B31EC0629}"/>
              </a:ext>
            </a:extLst>
          </p:cNvPr>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a:t>Reforestation @ </a:t>
            </a:r>
            <a:r>
              <a:rPr lang="en-US" dirty="0" err="1"/>
              <a:t>sungei</a:t>
            </a:r>
            <a:r>
              <a:rPr lang="en-US" dirty="0"/>
              <a:t> </a:t>
            </a:r>
            <a:r>
              <a:rPr lang="en-US" dirty="0" err="1"/>
              <a:t>buloh</a:t>
            </a:r>
            <a:r>
              <a:rPr lang="en-US" dirty="0"/>
              <a:t> (</a:t>
            </a:r>
            <a:r>
              <a:rPr lang="en-US" dirty="0" err="1"/>
              <a:t>singapore</a:t>
            </a:r>
            <a:r>
              <a:rPr lang="en-US" dirty="0"/>
              <a:t>)</a:t>
            </a:r>
            <a:endParaRPr lang="en-SG" dirty="0"/>
          </a:p>
        </p:txBody>
      </p:sp>
      <p:sp>
        <p:nvSpPr>
          <p:cNvPr id="3" name="Content Placeholder 2">
            <a:extLst>
              <a:ext uri="{FF2B5EF4-FFF2-40B4-BE49-F238E27FC236}">
                <a16:creationId xmlns:a16="http://schemas.microsoft.com/office/drawing/2014/main" id="{A46C4A65-CAA0-9B12-979D-A6233DD19988}"/>
              </a:ext>
            </a:extLst>
          </p:cNvPr>
          <p:cNvSpPr>
            <a:spLocks noGrp="1"/>
          </p:cNvSpPr>
          <p:nvPr>
            <p:ph idx="1"/>
          </p:nvPr>
        </p:nvSpPr>
        <p:spPr/>
        <p:txBody>
          <a:bodyPr>
            <a:normAutofit lnSpcReduction="10000"/>
          </a:bodyPr>
          <a:lstStyle/>
          <a:p>
            <a:pPr marL="274320" indent="-274320" fontAlgn="auto">
              <a:spcAft>
                <a:spcPts val="0"/>
              </a:spcAft>
              <a:buFont typeface="Wingdings 2"/>
              <a:buChar char=""/>
              <a:defRPr/>
            </a:pPr>
            <a:r>
              <a:rPr lang="en-SG" sz="2000" dirty="0"/>
              <a:t>The area around the Outdoor Classroom at SBWR showcased the diverse habitats of the Wetland Reserve, namely the mangrove, back mangrove, secondary forest and freshwater pond. </a:t>
            </a:r>
          </a:p>
          <a:p>
            <a:pPr marL="274320" indent="-274320" fontAlgn="auto">
              <a:spcAft>
                <a:spcPts val="0"/>
              </a:spcAft>
              <a:buFont typeface="Wingdings 2"/>
              <a:buNone/>
              <a:defRPr/>
            </a:pPr>
            <a:r>
              <a:rPr lang="en-SG" sz="2000" dirty="0"/>
              <a:t>Each of these habitats had its own uniqueness, which supported diversities </a:t>
            </a:r>
          </a:p>
          <a:p>
            <a:pPr marL="274320" indent="-274320" fontAlgn="auto">
              <a:spcAft>
                <a:spcPts val="0"/>
              </a:spcAft>
              <a:buFont typeface="Wingdings 2"/>
              <a:buNone/>
              <a:defRPr/>
            </a:pPr>
            <a:r>
              <a:rPr lang="en-SG" sz="2000" dirty="0"/>
              <a:t>of flora and fauna. A </a:t>
            </a:r>
          </a:p>
          <a:p>
            <a:pPr marL="274320" indent="-274320" fontAlgn="auto">
              <a:spcAft>
                <a:spcPts val="0"/>
              </a:spcAft>
              <a:buFont typeface="Wingdings 2"/>
              <a:buNone/>
              <a:defRPr/>
            </a:pPr>
            <a:r>
              <a:rPr lang="en-SG" sz="2000" dirty="0"/>
              <a:t>small spice garden</a:t>
            </a:r>
          </a:p>
          <a:p>
            <a:pPr marL="274320" indent="-274320" fontAlgn="auto">
              <a:spcAft>
                <a:spcPts val="0"/>
              </a:spcAft>
              <a:buFont typeface="Wingdings 2"/>
              <a:buNone/>
              <a:defRPr/>
            </a:pPr>
            <a:r>
              <a:rPr lang="en-SG" sz="2000" dirty="0"/>
              <a:t> was also planted to </a:t>
            </a:r>
          </a:p>
          <a:p>
            <a:pPr marL="274320" indent="-274320" fontAlgn="auto">
              <a:spcAft>
                <a:spcPts val="0"/>
              </a:spcAft>
              <a:buFont typeface="Wingdings 2"/>
              <a:buNone/>
              <a:defRPr/>
            </a:pPr>
            <a:r>
              <a:rPr lang="en-SG" sz="2000" dirty="0"/>
              <a:t>help the visitor link his </a:t>
            </a:r>
          </a:p>
          <a:p>
            <a:pPr marL="274320" indent="-274320" fontAlgn="auto">
              <a:spcAft>
                <a:spcPts val="0"/>
              </a:spcAft>
              <a:buFont typeface="Wingdings 2"/>
              <a:buNone/>
              <a:defRPr/>
            </a:pPr>
            <a:r>
              <a:rPr lang="en-SG" sz="2000" dirty="0"/>
              <a:t>new experiences of the </a:t>
            </a:r>
          </a:p>
          <a:p>
            <a:pPr marL="274320" indent="-274320" fontAlgn="auto">
              <a:spcAft>
                <a:spcPts val="0"/>
              </a:spcAft>
              <a:buFont typeface="Wingdings 2"/>
              <a:buNone/>
              <a:defRPr/>
            </a:pPr>
            <a:r>
              <a:rPr lang="en-SG" sz="2000" dirty="0"/>
              <a:t>Reserve’s plants to something</a:t>
            </a:r>
          </a:p>
          <a:p>
            <a:pPr marL="274320" indent="-274320" fontAlgn="auto">
              <a:spcAft>
                <a:spcPts val="0"/>
              </a:spcAft>
              <a:buFont typeface="Wingdings 2"/>
              <a:buNone/>
              <a:defRPr/>
            </a:pPr>
            <a:r>
              <a:rPr lang="en-SG" sz="2000" dirty="0"/>
              <a:t> he is likely to be familiar with.</a:t>
            </a:r>
            <a:br>
              <a:rPr lang="en-SG" sz="2000" dirty="0"/>
            </a:br>
            <a:br>
              <a:rPr lang="en-SG" sz="2000" dirty="0"/>
            </a:br>
            <a:endParaRPr lang="en-SG" sz="2000" dirty="0"/>
          </a:p>
        </p:txBody>
      </p:sp>
      <p:pic>
        <p:nvPicPr>
          <p:cNvPr id="20484" name="Picture 2" descr="http://www.sbwr.org.sg/wetlands/photos/1004-2a.jpg">
            <a:extLst>
              <a:ext uri="{FF2B5EF4-FFF2-40B4-BE49-F238E27FC236}">
                <a16:creationId xmlns:a16="http://schemas.microsoft.com/office/drawing/2014/main" id="{BFCF981E-87B4-60F9-8884-0F0E0A0C94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7688" y="3286125"/>
            <a:ext cx="1714500"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http://www.sbwr.org.sg/wetlands/photos/1004-2b.jpg">
            <a:extLst>
              <a:ext uri="{FF2B5EF4-FFF2-40B4-BE49-F238E27FC236}">
                <a16:creationId xmlns:a16="http://schemas.microsoft.com/office/drawing/2014/main" id="{964A9ED2-7368-7BF7-8187-EA1E1645BC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5" y="3286125"/>
            <a:ext cx="1643063"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353B9-12EF-2C97-4B9A-DE23BFEF7784}"/>
              </a:ext>
            </a:extLst>
          </p:cNvPr>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a:t>Reforestation @ </a:t>
            </a:r>
            <a:r>
              <a:rPr lang="en-US" dirty="0" err="1"/>
              <a:t>sungei</a:t>
            </a:r>
            <a:r>
              <a:rPr lang="en-US" dirty="0"/>
              <a:t> </a:t>
            </a:r>
            <a:r>
              <a:rPr lang="en-US" dirty="0" err="1"/>
              <a:t>buloh</a:t>
            </a:r>
            <a:r>
              <a:rPr lang="en-US" dirty="0"/>
              <a:t> (</a:t>
            </a:r>
            <a:r>
              <a:rPr lang="en-US" dirty="0" err="1"/>
              <a:t>singapore</a:t>
            </a:r>
            <a:r>
              <a:rPr lang="en-US" dirty="0"/>
              <a:t>)</a:t>
            </a:r>
            <a:endParaRPr lang="en-SG" dirty="0"/>
          </a:p>
        </p:txBody>
      </p:sp>
      <p:sp>
        <p:nvSpPr>
          <p:cNvPr id="3" name="Content Placeholder 2">
            <a:extLst>
              <a:ext uri="{FF2B5EF4-FFF2-40B4-BE49-F238E27FC236}">
                <a16:creationId xmlns:a16="http://schemas.microsoft.com/office/drawing/2014/main" id="{A9115105-7CF9-AC03-B99C-BCECDEBE868D}"/>
              </a:ext>
            </a:extLst>
          </p:cNvPr>
          <p:cNvSpPr>
            <a:spLocks noGrp="1"/>
          </p:cNvSpPr>
          <p:nvPr>
            <p:ph idx="1"/>
          </p:nvPr>
        </p:nvSpPr>
        <p:spPr/>
        <p:txBody>
          <a:bodyPr>
            <a:normAutofit fontScale="92500" lnSpcReduction="10000"/>
          </a:bodyPr>
          <a:lstStyle/>
          <a:p>
            <a:pPr marL="274320" indent="-274320" fontAlgn="auto">
              <a:spcAft>
                <a:spcPts val="0"/>
              </a:spcAft>
              <a:buFont typeface="Wingdings 2"/>
              <a:buChar char=""/>
              <a:defRPr/>
            </a:pPr>
            <a:r>
              <a:rPr lang="en-SG" dirty="0"/>
              <a:t>From August 2004 to November 2004, the activists underwent a series of workshops conducted by SBWR staff and volunteers. These workshops included an orientation programme to familiarize them with their respective sites and to explain the need for reforestation. Through sessions on plant drawing, public speaking and presentations, resource searching and creating educational materials, they broadened their “outreach” scope. Given a list of plants to start with, the activists were encouraged to go a step further to find out more about the ecology of the area, and the benefits of reforestation. </a:t>
            </a:r>
            <a:br>
              <a:rPr lang="en-SG" dirty="0"/>
            </a:br>
            <a:endParaRPr lang="en-S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94FCA-06C7-0B69-BA42-11381DC13185}"/>
              </a:ext>
            </a:extLst>
          </p:cNvPr>
          <p:cNvSpPr>
            <a:spLocks noGrp="1"/>
          </p:cNvSpPr>
          <p:nvPr>
            <p:ph type="title"/>
          </p:nvPr>
        </p:nvSpPr>
        <p:spPr>
          <a:xfrm>
            <a:off x="457200" y="320040"/>
            <a:ext cx="7239000" cy="1143000"/>
          </a:xfrm>
        </p:spPr>
        <p:txBody>
          <a:bodyPr>
            <a:normAutofit fontScale="90000"/>
          </a:bodyPr>
          <a:lstStyle/>
          <a:p>
            <a:pPr fontAlgn="auto">
              <a:spcAft>
                <a:spcPts val="0"/>
              </a:spcAft>
              <a:defRPr/>
            </a:pPr>
            <a:r>
              <a:rPr lang="en-US" dirty="0"/>
              <a:t>Reforestation @ </a:t>
            </a:r>
            <a:r>
              <a:rPr lang="en-US" dirty="0" err="1"/>
              <a:t>sungei</a:t>
            </a:r>
            <a:r>
              <a:rPr lang="en-US" dirty="0"/>
              <a:t> </a:t>
            </a:r>
            <a:r>
              <a:rPr lang="en-US" dirty="0" err="1"/>
              <a:t>buloh</a:t>
            </a:r>
            <a:r>
              <a:rPr lang="en-US" dirty="0"/>
              <a:t> (</a:t>
            </a:r>
            <a:r>
              <a:rPr lang="en-US" dirty="0" err="1"/>
              <a:t>singapore</a:t>
            </a:r>
            <a:r>
              <a:rPr lang="en-US" dirty="0"/>
              <a:t>)</a:t>
            </a:r>
            <a:endParaRPr lang="en-SG" dirty="0"/>
          </a:p>
        </p:txBody>
      </p:sp>
      <p:sp>
        <p:nvSpPr>
          <p:cNvPr id="3" name="Content Placeholder 2">
            <a:extLst>
              <a:ext uri="{FF2B5EF4-FFF2-40B4-BE49-F238E27FC236}">
                <a16:creationId xmlns:a16="http://schemas.microsoft.com/office/drawing/2014/main" id="{45B976EF-1A8C-3074-981A-C2B57D264551}"/>
              </a:ext>
            </a:extLst>
          </p:cNvPr>
          <p:cNvSpPr>
            <a:spLocks noGrp="1"/>
          </p:cNvSpPr>
          <p:nvPr>
            <p:ph idx="1"/>
          </p:nvPr>
        </p:nvSpPr>
        <p:spPr/>
        <p:txBody>
          <a:bodyPr>
            <a:normAutofit lnSpcReduction="10000"/>
          </a:bodyPr>
          <a:lstStyle/>
          <a:p>
            <a:pPr marL="274320" indent="-274320" fontAlgn="auto">
              <a:spcAft>
                <a:spcPts val="0"/>
              </a:spcAft>
              <a:buFont typeface="Wingdings 2"/>
              <a:buChar char=""/>
              <a:defRPr/>
            </a:pPr>
            <a:r>
              <a:rPr lang="en-SG" sz="2400" dirty="0"/>
              <a:t>The session on public speaking enabled and equipped the activists with necessary speaking and presentation skills. </a:t>
            </a:r>
          </a:p>
          <a:p>
            <a:pPr marL="274320" indent="-274320" fontAlgn="auto">
              <a:spcAft>
                <a:spcPts val="0"/>
              </a:spcAft>
              <a:buFont typeface="Wingdings 2"/>
              <a:buNone/>
              <a:defRPr/>
            </a:pPr>
            <a:r>
              <a:rPr lang="en-SG" sz="2400" dirty="0"/>
              <a:t>They embraced the message </a:t>
            </a:r>
          </a:p>
          <a:p>
            <a:pPr marL="274320" indent="-274320" fontAlgn="auto">
              <a:spcAft>
                <a:spcPts val="0"/>
              </a:spcAft>
              <a:buFont typeface="Wingdings 2"/>
              <a:buNone/>
              <a:defRPr/>
            </a:pPr>
            <a:r>
              <a:rPr lang="en-SG" sz="2400" dirty="0"/>
              <a:t>of nature conservation – </a:t>
            </a:r>
          </a:p>
          <a:p>
            <a:pPr marL="274320" indent="-274320" fontAlgn="auto">
              <a:spcAft>
                <a:spcPts val="0"/>
              </a:spcAft>
              <a:buFont typeface="Wingdings 2"/>
              <a:buNone/>
              <a:defRPr/>
            </a:pPr>
            <a:r>
              <a:rPr lang="en-SG" sz="2400" dirty="0"/>
              <a:t>what this wetland reserve has, </a:t>
            </a:r>
          </a:p>
          <a:p>
            <a:pPr marL="274320" indent="-274320" fontAlgn="auto">
              <a:spcAft>
                <a:spcPts val="0"/>
              </a:spcAft>
              <a:buFont typeface="Wingdings 2"/>
              <a:buNone/>
              <a:defRPr/>
            </a:pPr>
            <a:r>
              <a:rPr lang="en-SG" sz="2400" dirty="0"/>
              <a:t>the importance of trees –</a:t>
            </a:r>
          </a:p>
          <a:p>
            <a:pPr marL="274320" indent="-274320" fontAlgn="auto">
              <a:spcAft>
                <a:spcPts val="0"/>
              </a:spcAft>
              <a:buFont typeface="Wingdings 2"/>
              <a:buNone/>
              <a:defRPr/>
            </a:pPr>
            <a:r>
              <a:rPr lang="en-SG" sz="2400" dirty="0"/>
              <a:t>and brought forth a call to their</a:t>
            </a:r>
          </a:p>
          <a:p>
            <a:pPr marL="274320" indent="-274320" fontAlgn="auto">
              <a:spcAft>
                <a:spcPts val="0"/>
              </a:spcAft>
              <a:buFont typeface="Wingdings 2"/>
              <a:buNone/>
              <a:defRPr/>
            </a:pPr>
            <a:r>
              <a:rPr lang="en-SG" sz="2400" dirty="0"/>
              <a:t> peers to join them for a day of</a:t>
            </a:r>
          </a:p>
          <a:p>
            <a:pPr marL="274320" indent="-274320" fontAlgn="auto">
              <a:spcAft>
                <a:spcPts val="0"/>
              </a:spcAft>
              <a:buFont typeface="Wingdings 2"/>
              <a:buNone/>
              <a:defRPr/>
            </a:pPr>
            <a:r>
              <a:rPr lang="en-SG" sz="2400" dirty="0"/>
              <a:t> reforestation, at the Outdoor </a:t>
            </a:r>
          </a:p>
          <a:p>
            <a:pPr marL="274320" indent="-274320" fontAlgn="auto">
              <a:spcAft>
                <a:spcPts val="0"/>
              </a:spcAft>
              <a:buFont typeface="Wingdings 2"/>
              <a:buNone/>
              <a:defRPr/>
            </a:pPr>
            <a:r>
              <a:rPr lang="en-SG" sz="2400" dirty="0"/>
              <a:t>Classroom.</a:t>
            </a:r>
            <a:br>
              <a:rPr lang="en-SG" sz="2400" dirty="0"/>
            </a:br>
            <a:endParaRPr lang="en-SG" sz="2400" dirty="0"/>
          </a:p>
        </p:txBody>
      </p:sp>
      <p:pic>
        <p:nvPicPr>
          <p:cNvPr id="22532" name="Picture 1" descr="1004-2c">
            <a:extLst>
              <a:ext uri="{FF2B5EF4-FFF2-40B4-BE49-F238E27FC236}">
                <a16:creationId xmlns:a16="http://schemas.microsoft.com/office/drawing/2014/main" id="{C22102A8-0869-B7AB-CF40-CDEB875E3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2571750"/>
            <a:ext cx="2878137"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MC900015875[1]">
            <a:extLst>
              <a:ext uri="{FF2B5EF4-FFF2-40B4-BE49-F238E27FC236}">
                <a16:creationId xmlns:a16="http://schemas.microsoft.com/office/drawing/2014/main" id="{563B5071-EE59-2BA2-9CCA-A939F284CF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75"/>
            <a:ext cx="2514600"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MC900015883[1]">
            <a:extLst>
              <a:ext uri="{FF2B5EF4-FFF2-40B4-BE49-F238E27FC236}">
                <a16:creationId xmlns:a16="http://schemas.microsoft.com/office/drawing/2014/main" id="{EFD49AAF-B5F3-BDC2-111D-DE97F79DDA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0313" y="214313"/>
            <a:ext cx="23622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descr="MC900015879[1]">
            <a:extLst>
              <a:ext uri="{FF2B5EF4-FFF2-40B4-BE49-F238E27FC236}">
                <a16:creationId xmlns:a16="http://schemas.microsoft.com/office/drawing/2014/main" id="{535314BD-3C91-1F0B-2A52-916ED31C85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0"/>
            <a:ext cx="2514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5" descr="MC900015884[1]">
            <a:extLst>
              <a:ext uri="{FF2B5EF4-FFF2-40B4-BE49-F238E27FC236}">
                <a16:creationId xmlns:a16="http://schemas.microsoft.com/office/drawing/2014/main" id="{15E14A9D-E9A1-AE86-207B-98C265A3C7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3188" y="4900613"/>
            <a:ext cx="2428875" cy="195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6" descr="MC900015890[1]">
            <a:extLst>
              <a:ext uri="{FF2B5EF4-FFF2-40B4-BE49-F238E27FC236}">
                <a16:creationId xmlns:a16="http://schemas.microsoft.com/office/drawing/2014/main" id="{2F889593-7738-E4E8-3853-F80214CA8C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875" y="5072063"/>
            <a:ext cx="22098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7" descr="MP900362634[1]">
            <a:extLst>
              <a:ext uri="{FF2B5EF4-FFF2-40B4-BE49-F238E27FC236}">
                <a16:creationId xmlns:a16="http://schemas.microsoft.com/office/drawing/2014/main" id="{1ADE8080-506E-72BB-31B6-474FD2F86FB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86375" y="5214938"/>
            <a:ext cx="257175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Rectangle 8">
            <a:extLst>
              <a:ext uri="{FF2B5EF4-FFF2-40B4-BE49-F238E27FC236}">
                <a16:creationId xmlns:a16="http://schemas.microsoft.com/office/drawing/2014/main" id="{2C7F70F8-EC69-3516-F75C-DDC3C2EA7FB9}"/>
              </a:ext>
            </a:extLst>
          </p:cNvPr>
          <p:cNvSpPr>
            <a:spLocks noChangeArrowheads="1"/>
          </p:cNvSpPr>
          <p:nvPr/>
        </p:nvSpPr>
        <p:spPr bwMode="auto">
          <a:xfrm>
            <a:off x="642938" y="2500313"/>
            <a:ext cx="7231062"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ct val="80000"/>
              </a:lnSpc>
              <a:spcBef>
                <a:spcPct val="20000"/>
              </a:spcBef>
              <a:buFontTx/>
              <a:buChar char="•"/>
            </a:pPr>
            <a:r>
              <a:rPr lang="en-US" altLang="en-US" sz="2000">
                <a:solidFill>
                  <a:srgbClr val="FF66FF"/>
                </a:solidFill>
                <a:latin typeface="Arial" panose="020B0604020202020204" pitchFamily="34" charset="0"/>
              </a:rPr>
              <a:t>Sungei Buloh had a good range of participating schools, both local and international, with an age range of 10 to 18 year olds. The student activists were made up of Singaporeans and a diverse group of other nationalities, which include UK, Canada, Sweden, New Zealand, Korea, Taiwan, Indonesia, Malaysia, Sri Lanka and Vietnam. </a:t>
            </a:r>
          </a:p>
          <a:p>
            <a:pPr eaLnBrk="0" hangingPunct="0"/>
            <a:endParaRPr lang="en-US" altLang="en-US" sz="2000">
              <a:latin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MC900129159[1]">
            <a:extLst>
              <a:ext uri="{FF2B5EF4-FFF2-40B4-BE49-F238E27FC236}">
                <a16:creationId xmlns:a16="http://schemas.microsoft.com/office/drawing/2014/main" id="{72480FFE-17B2-1D36-4B10-220FDB84F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214313"/>
            <a:ext cx="259715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MC900129181[1]">
            <a:extLst>
              <a:ext uri="{FF2B5EF4-FFF2-40B4-BE49-F238E27FC236}">
                <a16:creationId xmlns:a16="http://schemas.microsoft.com/office/drawing/2014/main" id="{0C35733C-B5C9-7EB3-FDBF-32FEE1846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214313"/>
            <a:ext cx="2286000" cy="188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descr="MC900129138[1]">
            <a:extLst>
              <a:ext uri="{FF2B5EF4-FFF2-40B4-BE49-F238E27FC236}">
                <a16:creationId xmlns:a16="http://schemas.microsoft.com/office/drawing/2014/main" id="{16F5B860-11B7-DBE3-982E-93B1F925F3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214313"/>
            <a:ext cx="2260600"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descr="MC900129152[1]">
            <a:extLst>
              <a:ext uri="{FF2B5EF4-FFF2-40B4-BE49-F238E27FC236}">
                <a16:creationId xmlns:a16="http://schemas.microsoft.com/office/drawing/2014/main" id="{9E097A02-23D4-F98E-2B84-2AC9A1EE54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6125" y="5135563"/>
            <a:ext cx="2438400"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6" descr="MC900129169[1]">
            <a:extLst>
              <a:ext uri="{FF2B5EF4-FFF2-40B4-BE49-F238E27FC236}">
                <a16:creationId xmlns:a16="http://schemas.microsoft.com/office/drawing/2014/main" id="{040868D7-A6C5-C18E-82E7-FC8EDFFD4A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57875" y="5122863"/>
            <a:ext cx="2457450" cy="173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7">
            <a:extLst>
              <a:ext uri="{FF2B5EF4-FFF2-40B4-BE49-F238E27FC236}">
                <a16:creationId xmlns:a16="http://schemas.microsoft.com/office/drawing/2014/main" id="{08297318-2275-975E-8D01-CD47B7F15CE8}"/>
              </a:ext>
            </a:extLst>
          </p:cNvPr>
          <p:cNvSpPr>
            <a:spLocks noChangeArrowheads="1"/>
          </p:cNvSpPr>
          <p:nvPr/>
        </p:nvSpPr>
        <p:spPr bwMode="auto">
          <a:xfrm>
            <a:off x="571500" y="2536825"/>
            <a:ext cx="6994525" cy="1558925"/>
          </a:xfrm>
          <a:prstGeom prst="rect">
            <a:avLst/>
          </a:prstGeom>
          <a:noFill/>
          <a:ln>
            <a:noFill/>
          </a:ln>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pPr>
              <a:lnSpc>
                <a:spcPct val="80000"/>
              </a:lnSpc>
              <a:spcBef>
                <a:spcPct val="20000"/>
              </a:spcBef>
              <a:buFontTx/>
              <a:buChar char="•"/>
            </a:pPr>
            <a:r>
              <a:rPr lang="en-US" altLang="en-US" sz="2000">
                <a:solidFill>
                  <a:srgbClr val="CC00CC"/>
                </a:solidFill>
                <a:latin typeface="Arial" panose="020B0604020202020204" pitchFamily="34" charset="0"/>
              </a:rPr>
              <a:t>The role of the activists was to learn first hand about reforestation and rally their friends to join them in planting a new generation of trees and shrubs at Sungei Buloh Wetland Reserve. Each school had eight activists to represent their school in this project.</a:t>
            </a:r>
            <a:br>
              <a:rPr lang="en-US" altLang="en-US" sz="2000">
                <a:solidFill>
                  <a:srgbClr val="CC00CC"/>
                </a:solidFill>
                <a:latin typeface="Arial" panose="020B0604020202020204" pitchFamily="34" charset="0"/>
              </a:rPr>
            </a:br>
            <a:endParaRPr lang="en-US" altLang="en-US" sz="2000">
              <a:solidFill>
                <a:srgbClr val="CC00CC"/>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E296A8"/>
            </a:gs>
            <a:gs pos="50000">
              <a:srgbClr val="EBC0C9"/>
            </a:gs>
            <a:gs pos="100000">
              <a:srgbClr val="F5E0E5"/>
            </a:gs>
          </a:gsLst>
          <a:lin ang="540000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8D02F7-3AFA-3BDD-BF9F-9BB4A1F4861B}"/>
              </a:ext>
            </a:extLst>
          </p:cNvPr>
          <p:cNvSpPr/>
          <p:nvPr/>
        </p:nvSpPr>
        <p:spPr>
          <a:xfrm>
            <a:off x="357158" y="285728"/>
            <a:ext cx="4732514" cy="923330"/>
          </a:xfrm>
          <a:prstGeom prst="rect">
            <a:avLst/>
          </a:prstGeom>
          <a:noFill/>
        </p:spPr>
        <p:txBody>
          <a:bodyPr wrap="none">
            <a:spAutoFit/>
          </a:bodyPr>
          <a:lstStyle/>
          <a:p>
            <a:pPr algn="ctr" fontAlgn="auto">
              <a:spcBef>
                <a:spcPts val="0"/>
              </a:spcBef>
              <a:spcAft>
                <a:spcPts val="0"/>
              </a:spcAft>
              <a:defRPr/>
            </a:pP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pperplate Gothic Bold" pitchFamily="34" charset="0"/>
                <a:cs typeface="+mn-cs"/>
              </a:rPr>
              <a:t>CONTENTS:</a:t>
            </a:r>
          </a:p>
        </p:txBody>
      </p:sp>
      <p:sp>
        <p:nvSpPr>
          <p:cNvPr id="6" name="Rectangle 5">
            <a:extLst>
              <a:ext uri="{FF2B5EF4-FFF2-40B4-BE49-F238E27FC236}">
                <a16:creationId xmlns:a16="http://schemas.microsoft.com/office/drawing/2014/main" id="{81DE0347-5EC5-BA95-7EFE-D33F244A3ED1}"/>
              </a:ext>
            </a:extLst>
          </p:cNvPr>
          <p:cNvSpPr/>
          <p:nvPr/>
        </p:nvSpPr>
        <p:spPr>
          <a:xfrm>
            <a:off x="1571604" y="1357298"/>
            <a:ext cx="6538264" cy="646331"/>
          </a:xfrm>
          <a:prstGeom prst="rect">
            <a:avLst/>
          </a:prstGeom>
          <a:noFill/>
        </p:spPr>
        <p:txBody>
          <a:bodyPr wrap="none">
            <a:spAutoFit/>
          </a:bodyPr>
          <a:lstStyle/>
          <a:p>
            <a:pPr algn="ctr" fontAlgn="auto">
              <a:spcBef>
                <a:spcPts val="0"/>
              </a:spcBef>
              <a:spcAft>
                <a:spcPts val="0"/>
              </a:spcAft>
              <a:defRPr/>
            </a:pPr>
            <a:r>
              <a:rPr lang="en-US" sz="3600" b="1" spc="100" dirty="0">
                <a:ln w="18000">
                  <a:solidFill>
                    <a:schemeClr val="accent1">
                      <a:satMod val="200000"/>
                      <a:tint val="72000"/>
                    </a:schemeClr>
                  </a:solidFill>
                  <a:prstDash val="solid"/>
                </a:ln>
                <a:solidFill>
                  <a:schemeClr val="accent1">
                    <a:satMod val="280000"/>
                    <a:tint val="100000"/>
                    <a:alpha val="5700"/>
                  </a:schemeClr>
                </a:solidFill>
                <a:effectLst>
                  <a:outerShdw blurRad="25000" dist="20000" dir="16020000" algn="tl">
                    <a:schemeClr val="accent1">
                      <a:satMod val="200000"/>
                      <a:shade val="1000"/>
                      <a:alpha val="60000"/>
                    </a:schemeClr>
                  </a:outerShdw>
                </a:effectLst>
                <a:latin typeface="Copperplate Gothic Bold" pitchFamily="34" charset="0"/>
                <a:cs typeface="+mn-cs"/>
              </a:rPr>
              <a:t>What is deforestation?</a:t>
            </a:r>
          </a:p>
        </p:txBody>
      </p:sp>
      <p:sp>
        <p:nvSpPr>
          <p:cNvPr id="7" name="Rectangle 6">
            <a:extLst>
              <a:ext uri="{FF2B5EF4-FFF2-40B4-BE49-F238E27FC236}">
                <a16:creationId xmlns:a16="http://schemas.microsoft.com/office/drawing/2014/main" id="{ED456389-06A7-B138-67EE-7734624BC975}"/>
              </a:ext>
            </a:extLst>
          </p:cNvPr>
          <p:cNvSpPr/>
          <p:nvPr/>
        </p:nvSpPr>
        <p:spPr>
          <a:xfrm>
            <a:off x="-1143040" y="2143116"/>
            <a:ext cx="7929618" cy="954107"/>
          </a:xfrm>
          <a:prstGeom prst="rect">
            <a:avLst/>
          </a:prstGeom>
          <a:noFill/>
        </p:spPr>
        <p:txBody>
          <a:bodyPr>
            <a:spAutoFit/>
          </a:bodyPr>
          <a:lstStyle/>
          <a:p>
            <a:pPr algn="ctr" fontAlgn="auto">
              <a:spcBef>
                <a:spcPts val="0"/>
              </a:spcBef>
              <a:spcAft>
                <a:spcPts val="0"/>
              </a:spcAft>
              <a:defRPr/>
            </a:pPr>
            <a:r>
              <a:rPr lang="en-US" sz="2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Copperplate Gothic Bold" pitchFamily="34" charset="0"/>
                <a:cs typeface="+mn-cs"/>
              </a:rPr>
              <a:t>What are the effects of deforestation?</a:t>
            </a:r>
          </a:p>
        </p:txBody>
      </p:sp>
      <p:sp>
        <p:nvSpPr>
          <p:cNvPr id="8" name="Rectangle 7">
            <a:extLst>
              <a:ext uri="{FF2B5EF4-FFF2-40B4-BE49-F238E27FC236}">
                <a16:creationId xmlns:a16="http://schemas.microsoft.com/office/drawing/2014/main" id="{45B6D0BF-0169-5C7B-D550-94E17D015CDD}"/>
              </a:ext>
            </a:extLst>
          </p:cNvPr>
          <p:cNvSpPr/>
          <p:nvPr/>
        </p:nvSpPr>
        <p:spPr>
          <a:xfrm>
            <a:off x="1928794" y="3214686"/>
            <a:ext cx="6224152" cy="1200329"/>
          </a:xfrm>
          <a:prstGeom prst="rect">
            <a:avLst/>
          </a:prstGeom>
          <a:noFill/>
        </p:spPr>
        <p:txBody>
          <a:bodyPr>
            <a:spAutoFit/>
          </a:bodyPr>
          <a:lstStyle/>
          <a:p>
            <a:pPr algn="ctr" fontAlgn="auto">
              <a:spcBef>
                <a:spcPts val="0"/>
              </a:spcBef>
              <a:spcAft>
                <a:spcPts val="0"/>
              </a:spcAft>
              <a:defRPr/>
            </a:pPr>
            <a:r>
              <a:rPr lang="en-US" sz="36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pperplate Gothic Bold" pitchFamily="34" charset="0"/>
                <a:cs typeface="+mn-cs"/>
              </a:rPr>
              <a:t>What can we do to reduce deforestation?</a:t>
            </a:r>
          </a:p>
        </p:txBody>
      </p:sp>
      <p:sp>
        <p:nvSpPr>
          <p:cNvPr id="9" name="Rectangle 8">
            <a:extLst>
              <a:ext uri="{FF2B5EF4-FFF2-40B4-BE49-F238E27FC236}">
                <a16:creationId xmlns:a16="http://schemas.microsoft.com/office/drawing/2014/main" id="{610E26BD-9D4A-3B32-C8F5-99658F0E6EA1}"/>
              </a:ext>
            </a:extLst>
          </p:cNvPr>
          <p:cNvSpPr/>
          <p:nvPr/>
        </p:nvSpPr>
        <p:spPr>
          <a:xfrm>
            <a:off x="0" y="4714884"/>
            <a:ext cx="7321517" cy="954107"/>
          </a:xfrm>
          <a:prstGeom prst="rect">
            <a:avLst/>
          </a:prstGeom>
          <a:noFill/>
        </p:spPr>
        <p:txBody>
          <a:bodyPr>
            <a:spAutoFit/>
          </a:bodyPr>
          <a:lstStyle/>
          <a:p>
            <a:pPr algn="ctr" fontAlgn="auto">
              <a:spcBef>
                <a:spcPts val="0"/>
              </a:spcBef>
              <a:spcAft>
                <a:spcPts val="0"/>
              </a:spcAft>
              <a:defRPr/>
            </a:pPr>
            <a:r>
              <a:rPr lang="en-US" sz="2800" b="1"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Copperplate Gothic Bold" pitchFamily="34" charset="0"/>
                <a:cs typeface="+mn-cs"/>
              </a:rPr>
              <a:t>What has the government done to reduce deforestation?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26" presetClass="entr" presetSubtype="0" fill="hold" nodeType="click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wipe(down)">
                                      <p:cBhvr>
                                        <p:cTn id="61" dur="580">
                                          <p:stCondLst>
                                            <p:cond delay="0"/>
                                          </p:stCondLst>
                                        </p:cTn>
                                        <p:tgtEl>
                                          <p:spTgt spid="8"/>
                                        </p:tgtEl>
                                      </p:cBhvr>
                                    </p:animEffect>
                                    <p:anim calcmode="lin" valueType="num">
                                      <p:cBhvr>
                                        <p:cTn id="6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67" dur="26">
                                          <p:stCondLst>
                                            <p:cond delay="650"/>
                                          </p:stCondLst>
                                        </p:cTn>
                                        <p:tgtEl>
                                          <p:spTgt spid="8"/>
                                        </p:tgtEl>
                                      </p:cBhvr>
                                      <p:to x="100000" y="60000"/>
                                    </p:animScale>
                                    <p:animScale>
                                      <p:cBhvr>
                                        <p:cTn id="68" dur="166" decel="50000">
                                          <p:stCondLst>
                                            <p:cond delay="676"/>
                                          </p:stCondLst>
                                        </p:cTn>
                                        <p:tgtEl>
                                          <p:spTgt spid="8"/>
                                        </p:tgtEl>
                                      </p:cBhvr>
                                      <p:to x="100000" y="100000"/>
                                    </p:animScale>
                                    <p:animScale>
                                      <p:cBhvr>
                                        <p:cTn id="69" dur="26">
                                          <p:stCondLst>
                                            <p:cond delay="1312"/>
                                          </p:stCondLst>
                                        </p:cTn>
                                        <p:tgtEl>
                                          <p:spTgt spid="8"/>
                                        </p:tgtEl>
                                      </p:cBhvr>
                                      <p:to x="100000" y="80000"/>
                                    </p:animScale>
                                    <p:animScale>
                                      <p:cBhvr>
                                        <p:cTn id="70" dur="166" decel="50000">
                                          <p:stCondLst>
                                            <p:cond delay="1338"/>
                                          </p:stCondLst>
                                        </p:cTn>
                                        <p:tgtEl>
                                          <p:spTgt spid="8"/>
                                        </p:tgtEl>
                                      </p:cBhvr>
                                      <p:to x="100000" y="100000"/>
                                    </p:animScale>
                                    <p:animScale>
                                      <p:cBhvr>
                                        <p:cTn id="71" dur="26">
                                          <p:stCondLst>
                                            <p:cond delay="1642"/>
                                          </p:stCondLst>
                                        </p:cTn>
                                        <p:tgtEl>
                                          <p:spTgt spid="8"/>
                                        </p:tgtEl>
                                      </p:cBhvr>
                                      <p:to x="100000" y="90000"/>
                                    </p:animScale>
                                    <p:animScale>
                                      <p:cBhvr>
                                        <p:cTn id="72" dur="166" decel="50000">
                                          <p:stCondLst>
                                            <p:cond delay="1668"/>
                                          </p:stCondLst>
                                        </p:cTn>
                                        <p:tgtEl>
                                          <p:spTgt spid="8"/>
                                        </p:tgtEl>
                                      </p:cBhvr>
                                      <p:to x="100000" y="100000"/>
                                    </p:animScale>
                                    <p:animScale>
                                      <p:cBhvr>
                                        <p:cTn id="73" dur="26">
                                          <p:stCondLst>
                                            <p:cond delay="1808"/>
                                          </p:stCondLst>
                                        </p:cTn>
                                        <p:tgtEl>
                                          <p:spTgt spid="8"/>
                                        </p:tgtEl>
                                      </p:cBhvr>
                                      <p:to x="100000" y="95000"/>
                                    </p:animScale>
                                    <p:animScale>
                                      <p:cBhvr>
                                        <p:cTn id="74" dur="166" decel="50000">
                                          <p:stCondLst>
                                            <p:cond delay="1834"/>
                                          </p:stCondLst>
                                        </p:cTn>
                                        <p:tgtEl>
                                          <p:spTgt spid="8"/>
                                        </p:tgtEl>
                                      </p:cBhvr>
                                      <p:to x="100000" y="100000"/>
                                    </p:animScale>
                                  </p:childTnLst>
                                </p:cTn>
                              </p:par>
                            </p:childTnLst>
                          </p:cTn>
                        </p:par>
                      </p:childTnLst>
                    </p:cTn>
                  </p:par>
                  <p:par>
                    <p:cTn id="75" fill="hold" nodeType="clickPar">
                      <p:stCondLst>
                        <p:cond delay="indefinite"/>
                      </p:stCondLst>
                      <p:childTnLst>
                        <p:par>
                          <p:cTn id="76" fill="hold" nodeType="withGroup">
                            <p:stCondLst>
                              <p:cond delay="0"/>
                            </p:stCondLst>
                            <p:childTnLst>
                              <p:par>
                                <p:cTn id="77" presetID="26" presetClass="entr" presetSubtype="0" fill="hold" nodeType="clickEffect">
                                  <p:stCondLst>
                                    <p:cond delay="0"/>
                                  </p:stCondLst>
                                  <p:childTnLst>
                                    <p:set>
                                      <p:cBhvr>
                                        <p:cTn id="78" dur="1" fill="hold">
                                          <p:stCondLst>
                                            <p:cond delay="0"/>
                                          </p:stCondLst>
                                        </p:cTn>
                                        <p:tgtEl>
                                          <p:spTgt spid="9"/>
                                        </p:tgtEl>
                                        <p:attrNameLst>
                                          <p:attrName>style.visibility</p:attrName>
                                        </p:attrNameLst>
                                      </p:cBhvr>
                                      <p:to>
                                        <p:strVal val="visible"/>
                                      </p:to>
                                    </p:set>
                                    <p:animEffect transition="in" filter="wipe(down)">
                                      <p:cBhvr>
                                        <p:cTn id="79" dur="580">
                                          <p:stCondLst>
                                            <p:cond delay="0"/>
                                          </p:stCondLst>
                                        </p:cTn>
                                        <p:tgtEl>
                                          <p:spTgt spid="9"/>
                                        </p:tgtEl>
                                      </p:cBhvr>
                                    </p:animEffect>
                                    <p:anim calcmode="lin" valueType="num">
                                      <p:cBhvr>
                                        <p:cTn id="8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85" dur="26">
                                          <p:stCondLst>
                                            <p:cond delay="650"/>
                                          </p:stCondLst>
                                        </p:cTn>
                                        <p:tgtEl>
                                          <p:spTgt spid="9"/>
                                        </p:tgtEl>
                                      </p:cBhvr>
                                      <p:to x="100000" y="60000"/>
                                    </p:animScale>
                                    <p:animScale>
                                      <p:cBhvr>
                                        <p:cTn id="86" dur="166" decel="50000">
                                          <p:stCondLst>
                                            <p:cond delay="676"/>
                                          </p:stCondLst>
                                        </p:cTn>
                                        <p:tgtEl>
                                          <p:spTgt spid="9"/>
                                        </p:tgtEl>
                                      </p:cBhvr>
                                      <p:to x="100000" y="100000"/>
                                    </p:animScale>
                                    <p:animScale>
                                      <p:cBhvr>
                                        <p:cTn id="87" dur="26">
                                          <p:stCondLst>
                                            <p:cond delay="1312"/>
                                          </p:stCondLst>
                                        </p:cTn>
                                        <p:tgtEl>
                                          <p:spTgt spid="9"/>
                                        </p:tgtEl>
                                      </p:cBhvr>
                                      <p:to x="100000" y="80000"/>
                                    </p:animScale>
                                    <p:animScale>
                                      <p:cBhvr>
                                        <p:cTn id="88" dur="166" decel="50000">
                                          <p:stCondLst>
                                            <p:cond delay="1338"/>
                                          </p:stCondLst>
                                        </p:cTn>
                                        <p:tgtEl>
                                          <p:spTgt spid="9"/>
                                        </p:tgtEl>
                                      </p:cBhvr>
                                      <p:to x="100000" y="100000"/>
                                    </p:animScale>
                                    <p:animScale>
                                      <p:cBhvr>
                                        <p:cTn id="89" dur="26">
                                          <p:stCondLst>
                                            <p:cond delay="1642"/>
                                          </p:stCondLst>
                                        </p:cTn>
                                        <p:tgtEl>
                                          <p:spTgt spid="9"/>
                                        </p:tgtEl>
                                      </p:cBhvr>
                                      <p:to x="100000" y="90000"/>
                                    </p:animScale>
                                    <p:animScale>
                                      <p:cBhvr>
                                        <p:cTn id="90" dur="166" decel="50000">
                                          <p:stCondLst>
                                            <p:cond delay="1668"/>
                                          </p:stCondLst>
                                        </p:cTn>
                                        <p:tgtEl>
                                          <p:spTgt spid="9"/>
                                        </p:tgtEl>
                                      </p:cBhvr>
                                      <p:to x="100000" y="100000"/>
                                    </p:animScale>
                                    <p:animScale>
                                      <p:cBhvr>
                                        <p:cTn id="91" dur="26">
                                          <p:stCondLst>
                                            <p:cond delay="1808"/>
                                          </p:stCondLst>
                                        </p:cTn>
                                        <p:tgtEl>
                                          <p:spTgt spid="9"/>
                                        </p:tgtEl>
                                      </p:cBhvr>
                                      <p:to x="100000" y="95000"/>
                                    </p:animScale>
                                    <p:animScale>
                                      <p:cBhvr>
                                        <p:cTn id="92"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MC900437451[1]">
            <a:extLst>
              <a:ext uri="{FF2B5EF4-FFF2-40B4-BE49-F238E27FC236}">
                <a16:creationId xmlns:a16="http://schemas.microsoft.com/office/drawing/2014/main" id="{CA86C81E-CBAA-BCE0-D89C-E5A6CE1C8C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Box 4">
            <a:extLst>
              <a:ext uri="{FF2B5EF4-FFF2-40B4-BE49-F238E27FC236}">
                <a16:creationId xmlns:a16="http://schemas.microsoft.com/office/drawing/2014/main" id="{7CCD9A5B-E5B8-497B-CB60-F29B7D4A6B51}"/>
              </a:ext>
            </a:extLst>
          </p:cNvPr>
          <p:cNvSpPr txBox="1">
            <a:spLocks noChangeArrowheads="1"/>
          </p:cNvSpPr>
          <p:nvPr/>
        </p:nvSpPr>
        <p:spPr bwMode="auto">
          <a:xfrm>
            <a:off x="5572125" y="4286250"/>
            <a:ext cx="34290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SG" altLang="en-US" i="1">
                <a:latin typeface="Copperplate Gothic Bold" panose="020E0705020206020404" pitchFamily="34" charset="0"/>
              </a:rPr>
              <a:t>“For in the true nature of things, if we rightly consider, every green tree is far more glorious than if it were made of gold or silver.” </a:t>
            </a:r>
          </a:p>
          <a:p>
            <a:r>
              <a:rPr lang="en-SG" altLang="en-US" i="1">
                <a:latin typeface="Copperplate Gothic Bold" panose="020E0705020206020404" pitchFamily="34" charset="0"/>
              </a:rPr>
              <a:t>-Martin Luther</a:t>
            </a:r>
          </a:p>
          <a:p>
            <a:r>
              <a:rPr lang="en-SG" altLang="en-US" i="1">
                <a:latin typeface="Copperplate Gothic Bold" panose="020E0705020206020404" pitchFamily="34" charset="0"/>
              </a:rPr>
              <a:t>1483~1546</a:t>
            </a:r>
            <a:br>
              <a:rPr lang="en-SG" altLang="en-US" i="1">
                <a:latin typeface="Copperplate Gothic Bold" panose="020E0705020206020404" pitchFamily="34" charset="0"/>
              </a:rPr>
            </a:br>
            <a:br>
              <a:rPr lang="en-SG" altLang="en-US"/>
            </a:br>
            <a:endParaRPr lang="en-SG"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a:extLst>
              <a:ext uri="{FF2B5EF4-FFF2-40B4-BE49-F238E27FC236}">
                <a16:creationId xmlns:a16="http://schemas.microsoft.com/office/drawing/2014/main" id="{352B8F55-C1BD-07AB-38C5-543F09CE7E15}"/>
              </a:ext>
            </a:extLst>
          </p:cNvPr>
          <p:cNvSpPr txBox="1">
            <a:spLocks noChangeArrowheads="1"/>
          </p:cNvSpPr>
          <p:nvPr/>
        </p:nvSpPr>
        <p:spPr bwMode="auto">
          <a:xfrm>
            <a:off x="714375" y="928688"/>
            <a:ext cx="671512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fontAlgn="base">
              <a:spcBef>
                <a:spcPct val="0"/>
              </a:spcBef>
              <a:spcAft>
                <a:spcPct val="0"/>
              </a:spcAft>
              <a:defRPr>
                <a:solidFill>
                  <a:schemeClr val="tx1"/>
                </a:solidFill>
                <a:latin typeface="Trebuchet MS" panose="020B0603020202020204" pitchFamily="34" charset="0"/>
              </a:defRPr>
            </a:lvl6pPr>
            <a:lvl7pPr marL="2971800" indent="-228600" fontAlgn="base">
              <a:spcBef>
                <a:spcPct val="0"/>
              </a:spcBef>
              <a:spcAft>
                <a:spcPct val="0"/>
              </a:spcAft>
              <a:defRPr>
                <a:solidFill>
                  <a:schemeClr val="tx1"/>
                </a:solidFill>
                <a:latin typeface="Trebuchet MS" panose="020B0603020202020204" pitchFamily="34" charset="0"/>
              </a:defRPr>
            </a:lvl7pPr>
            <a:lvl8pPr marL="3429000" indent="-228600" fontAlgn="base">
              <a:spcBef>
                <a:spcPct val="0"/>
              </a:spcBef>
              <a:spcAft>
                <a:spcPct val="0"/>
              </a:spcAft>
              <a:defRPr>
                <a:solidFill>
                  <a:schemeClr val="tx1"/>
                </a:solidFill>
                <a:latin typeface="Trebuchet MS" panose="020B0603020202020204" pitchFamily="34" charset="0"/>
              </a:defRPr>
            </a:lvl8pPr>
            <a:lvl9pPr marL="3886200" indent="-228600" fontAlgn="base">
              <a:spcBef>
                <a:spcPct val="0"/>
              </a:spcBef>
              <a:spcAft>
                <a:spcPct val="0"/>
              </a:spcAft>
              <a:defRPr>
                <a:solidFill>
                  <a:schemeClr val="tx1"/>
                </a:solidFill>
                <a:latin typeface="Trebuchet MS" panose="020B0603020202020204" pitchFamily="34" charset="0"/>
              </a:defRPr>
            </a:lvl9pPr>
          </a:lstStyle>
          <a:p>
            <a:r>
              <a:rPr lang="en-SG" altLang="en-US">
                <a:latin typeface="Copperplate Gothic Light" panose="020E0507020206020404" pitchFamily="34" charset="0"/>
              </a:rPr>
              <a:t>Wilderness and forests around the globe are being depleted rapidly, and are becoming confined primarily to islands, parks and reserves. The health of our planet’s forests will depend on how well we manage and protect the few remaining areas we have left. Forests are not only sanctuaries of wildlife, but of the human spirit. Every tree adds vibrancy, colour, magnitude, and they are vessels of health and vigour.  Please, for the sake of man’s future, do contribute.</a:t>
            </a:r>
            <a:br>
              <a:rPr lang="en-SG" altLang="en-US">
                <a:latin typeface="Copperplate Gothic Light" panose="020E0507020206020404" pitchFamily="34" charset="0"/>
              </a:rPr>
            </a:br>
            <a:br>
              <a:rPr lang="en-SG" altLang="en-US">
                <a:latin typeface="Copperplate Gothic Light" panose="020E0507020206020404" pitchFamily="34" charset="0"/>
              </a:rPr>
            </a:br>
            <a:endParaRPr lang="en-SG" altLang="en-US">
              <a:latin typeface="Copperplate Gothic Light" panose="020E0507020206020404" pitchFamily="34" charset="0"/>
            </a:endParaRPr>
          </a:p>
        </p:txBody>
      </p:sp>
      <p:pic>
        <p:nvPicPr>
          <p:cNvPr id="26627" name="Picture 2" descr="C:\Users\KKLee\AppData\Local\Microsoft\Windows\Temporary Internet Files\Content.IE5\9P35DPPZ\MC900438888[1].jpg">
            <a:extLst>
              <a:ext uri="{FF2B5EF4-FFF2-40B4-BE49-F238E27FC236}">
                <a16:creationId xmlns:a16="http://schemas.microsoft.com/office/drawing/2014/main" id="{FD25452B-4CAB-1DCB-0754-C175AAF454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4214813"/>
            <a:ext cx="7204075" cy="241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9963B5-45D2-3978-EA0B-32828F2EA1F2}"/>
              </a:ext>
            </a:extLst>
          </p:cNvPr>
          <p:cNvSpPr>
            <a:spLocks noGrp="1"/>
          </p:cNvSpPr>
          <p:nvPr>
            <p:ph type="title"/>
          </p:nvPr>
        </p:nvSpPr>
        <p:spPr/>
        <p:txBody>
          <a:bodyPr/>
          <a:lstStyle/>
          <a:p>
            <a:pPr fontAlgn="auto">
              <a:spcAft>
                <a:spcPts val="0"/>
              </a:spcAft>
              <a:defRPr/>
            </a:pPr>
            <a:r>
              <a:rPr lang="en-US" dirty="0"/>
              <a:t>Many Hearts to</a:t>
            </a:r>
            <a:r>
              <a:rPr lang="en-SG" dirty="0"/>
              <a:t> ❤ ❤ ❤</a:t>
            </a:r>
            <a:r>
              <a:rPr lang="en-US" dirty="0"/>
              <a:t> </a:t>
            </a:r>
            <a:r>
              <a:rPr lang="en-SG" dirty="0"/>
              <a:t>❤ ❤ ❤ </a:t>
            </a:r>
          </a:p>
        </p:txBody>
      </p:sp>
      <p:sp>
        <p:nvSpPr>
          <p:cNvPr id="27651" name="Text Placeholder 8">
            <a:extLst>
              <a:ext uri="{FF2B5EF4-FFF2-40B4-BE49-F238E27FC236}">
                <a16:creationId xmlns:a16="http://schemas.microsoft.com/office/drawing/2014/main" id="{94A69AF2-ABA4-2709-537E-19312FC6AD41}"/>
              </a:ext>
            </a:extLst>
          </p:cNvPr>
          <p:cNvSpPr>
            <a:spLocks noGrp="1"/>
          </p:cNvSpPr>
          <p:nvPr>
            <p:ph type="body" sz="half" idx="2"/>
          </p:nvPr>
        </p:nvSpPr>
        <p:spPr>
          <a:xfrm>
            <a:off x="5389563" y="3282950"/>
            <a:ext cx="3429000" cy="1920875"/>
          </a:xfrm>
        </p:spPr>
        <p:txBody>
          <a:bodyPr/>
          <a:lstStyle/>
          <a:p>
            <a:pPr>
              <a:spcBef>
                <a:spcPct val="0"/>
              </a:spcBef>
            </a:pPr>
            <a:r>
              <a:rPr lang="en-SG" altLang="en-US"/>
              <a:t>❤ Google</a:t>
            </a:r>
          </a:p>
          <a:p>
            <a:pPr>
              <a:spcBef>
                <a:spcPct val="0"/>
              </a:spcBef>
            </a:pPr>
            <a:r>
              <a:rPr lang="en-SG" altLang="en-US"/>
              <a:t>❤ Yahoo</a:t>
            </a:r>
          </a:p>
          <a:p>
            <a:pPr>
              <a:spcBef>
                <a:spcPct val="0"/>
              </a:spcBef>
            </a:pPr>
            <a:r>
              <a:rPr lang="en-SG" altLang="en-US"/>
              <a:t>❤ AltaVista</a:t>
            </a:r>
          </a:p>
          <a:p>
            <a:pPr>
              <a:spcBef>
                <a:spcPct val="0"/>
              </a:spcBef>
            </a:pPr>
            <a:r>
              <a:rPr lang="en-SG" altLang="en-US"/>
              <a:t>❤ YouTube</a:t>
            </a:r>
          </a:p>
          <a:p>
            <a:pPr>
              <a:spcBef>
                <a:spcPct val="0"/>
              </a:spcBef>
            </a:pPr>
            <a:r>
              <a:rPr lang="en-SG" altLang="en-US"/>
              <a:t>❤ HuiXuan (for bringing lots of snacks to    my house during the meeting!)</a:t>
            </a:r>
          </a:p>
          <a:p>
            <a:pPr>
              <a:spcBef>
                <a:spcPct val="0"/>
              </a:spcBef>
            </a:pPr>
            <a:endParaRPr lang="en-SG" altLang="en-US"/>
          </a:p>
        </p:txBody>
      </p:sp>
      <p:sp>
        <p:nvSpPr>
          <p:cNvPr id="8" name="Picture Placeholder 7">
            <a:extLst>
              <a:ext uri="{FF2B5EF4-FFF2-40B4-BE49-F238E27FC236}">
                <a16:creationId xmlns:a16="http://schemas.microsoft.com/office/drawing/2014/main" id="{B4B562CB-684A-5455-272C-1A69BE4CBD1A}"/>
              </a:ext>
            </a:extLst>
          </p:cNvPr>
          <p:cNvSpPr>
            <a:spLocks noGrp="1"/>
          </p:cNvSpPr>
          <p:nvPr>
            <p:ph type="pic" idx="1"/>
          </p:nvPr>
        </p:nvSpPr>
        <p:spPr/>
      </p:sp>
      <p:pic>
        <p:nvPicPr>
          <p:cNvPr id="27655" name="Picture 2" descr="C:\Users\KKLee\AppData\Local\Microsoft\Windows\Temporary Internet Files\Content.IE5\9P35DPPZ\MP900401484[1].jpg">
            <a:extLst>
              <a:ext uri="{FF2B5EF4-FFF2-40B4-BE49-F238E27FC236}">
                <a16:creationId xmlns:a16="http://schemas.microsoft.com/office/drawing/2014/main" id="{2B5BC442-E2FB-F4F3-3EE8-80AB3E4F00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071563"/>
            <a:ext cx="4071938"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B96EB-E2FB-8412-ABBC-1400440BAB84}"/>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8195" name="Content Placeholder 2">
            <a:extLst>
              <a:ext uri="{FF2B5EF4-FFF2-40B4-BE49-F238E27FC236}">
                <a16:creationId xmlns:a16="http://schemas.microsoft.com/office/drawing/2014/main" id="{478BD7CD-4CBE-FE8E-35F6-ADD277CB2F15}"/>
              </a:ext>
            </a:extLst>
          </p:cNvPr>
          <p:cNvSpPr>
            <a:spLocks noGrp="1"/>
          </p:cNvSpPr>
          <p:nvPr>
            <p:ph idx="1"/>
          </p:nvPr>
        </p:nvSpPr>
        <p:spPr/>
        <p:txBody>
          <a:bodyPr/>
          <a:lstStyle/>
          <a:p>
            <a:r>
              <a:rPr lang="en-US" altLang="en-US" sz="2000"/>
              <a:t>About 11000 </a:t>
            </a:r>
            <a:r>
              <a:rPr lang="en-SG" altLang="en-US" sz="2000"/>
              <a:t>ago, before Man learnt to cultivate land for growing his own food, a large part of the Earth was covered with forests. Today, six out of ten forests have been cleared, so that they now cover little more than one-fifth of the land on Earth. Destruction of forested land is called deforestation. </a:t>
            </a:r>
          </a:p>
          <a:p>
            <a:r>
              <a:rPr lang="en-SG" altLang="en-US" sz="2200"/>
              <a:t>Deforestation occurs for </a:t>
            </a:r>
          </a:p>
          <a:p>
            <a:pPr>
              <a:buFont typeface="Wingdings 2" panose="05020102010507070707" pitchFamily="18" charset="2"/>
              <a:buNone/>
            </a:pPr>
            <a:r>
              <a:rPr lang="en-SG" altLang="en-US" sz="2200"/>
              <a:t>many reasons: trees or derived </a:t>
            </a:r>
          </a:p>
          <a:p>
            <a:pPr>
              <a:buFont typeface="Wingdings 2" panose="05020102010507070707" pitchFamily="18" charset="2"/>
              <a:buNone/>
            </a:pPr>
            <a:r>
              <a:rPr lang="en-SG" altLang="en-US" sz="2200"/>
              <a:t>charcoal are used</a:t>
            </a:r>
          </a:p>
          <a:p>
            <a:pPr>
              <a:buFont typeface="Wingdings 2" panose="05020102010507070707" pitchFamily="18" charset="2"/>
              <a:buNone/>
            </a:pPr>
            <a:r>
              <a:rPr lang="en-SG" altLang="en-US" sz="2200"/>
              <a:t>as, or sold, for fuel or as </a:t>
            </a:r>
          </a:p>
          <a:p>
            <a:pPr>
              <a:buFont typeface="Wingdings 2" panose="05020102010507070707" pitchFamily="18" charset="2"/>
              <a:buNone/>
            </a:pPr>
            <a:r>
              <a:rPr lang="en-SG" altLang="en-US" sz="2200"/>
              <a:t>a commodity, while cleared </a:t>
            </a:r>
          </a:p>
          <a:p>
            <a:pPr>
              <a:buFont typeface="Wingdings 2" panose="05020102010507070707" pitchFamily="18" charset="2"/>
              <a:buNone/>
            </a:pPr>
            <a:r>
              <a:rPr lang="en-SG" altLang="en-US" sz="2200"/>
              <a:t>land is used as pasture for </a:t>
            </a:r>
          </a:p>
          <a:p>
            <a:pPr>
              <a:buFont typeface="Wingdings 2" panose="05020102010507070707" pitchFamily="18" charset="2"/>
              <a:buNone/>
            </a:pPr>
            <a:r>
              <a:rPr lang="en-SG" altLang="en-US" sz="2200"/>
              <a:t>livestock, plantations of commodities, and settlements. </a:t>
            </a:r>
          </a:p>
          <a:p>
            <a:endParaRPr lang="en-SG" altLang="en-US" sz="2000"/>
          </a:p>
          <a:p>
            <a:endParaRPr lang="en-SG" altLang="en-US"/>
          </a:p>
          <a:p>
            <a:endParaRPr lang="en-SG" altLang="en-US"/>
          </a:p>
        </p:txBody>
      </p:sp>
      <p:pic>
        <p:nvPicPr>
          <p:cNvPr id="8196" name="Picture 2" descr="1238440982930">
            <a:extLst>
              <a:ext uri="{FF2B5EF4-FFF2-40B4-BE49-F238E27FC236}">
                <a16:creationId xmlns:a16="http://schemas.microsoft.com/office/drawing/2014/main" id="{46017984-8FDB-4878-971B-D5EAADC18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3357563"/>
            <a:ext cx="3357562"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26624-5C19-DF01-E69B-4BFFA311B7EC}"/>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9219" name="Content Placeholder 2">
            <a:extLst>
              <a:ext uri="{FF2B5EF4-FFF2-40B4-BE49-F238E27FC236}">
                <a16:creationId xmlns:a16="http://schemas.microsoft.com/office/drawing/2014/main" id="{D420CE1D-FA32-F932-8A7B-2409917D1FF0}"/>
              </a:ext>
            </a:extLst>
          </p:cNvPr>
          <p:cNvSpPr>
            <a:spLocks noGrp="1"/>
          </p:cNvSpPr>
          <p:nvPr>
            <p:ph idx="1"/>
          </p:nvPr>
        </p:nvSpPr>
        <p:spPr/>
        <p:txBody>
          <a:bodyPr/>
          <a:lstStyle/>
          <a:p>
            <a:r>
              <a:rPr lang="en-US" altLang="en-US"/>
              <a:t>The removal of trees without sufficient reforestation has resulted in damage to habitat, biodiversity loss and aridity. It has adverse impacts on biosequestration of atmospheric carbon dioxide. Deforested regions typically incur significant adverse soil erosion and frequently degrade into wasteland. Currently, 12 million hectares of forests are cleared anually.</a:t>
            </a:r>
          </a:p>
          <a:p>
            <a:endParaRPr lang="en-US" altLang="en-US"/>
          </a:p>
          <a:p>
            <a:pPr>
              <a:buFont typeface="Wingdings 2" panose="05020102010507070707" pitchFamily="18" charset="2"/>
              <a:buBlip>
                <a:blip r:embed="rId2"/>
              </a:buBlip>
            </a:pPr>
            <a:r>
              <a:rPr lang="en-US" altLang="en-US" sz="1800" b="1">
                <a:latin typeface="Arial" panose="020B0604020202020204" pitchFamily="34" charset="0"/>
              </a:rPr>
              <a:t>Biosequestration</a:t>
            </a:r>
            <a:r>
              <a:rPr lang="en-US" altLang="en-US" sz="1800">
                <a:latin typeface="Arial" panose="020B0604020202020204" pitchFamily="34" charset="0"/>
              </a:rPr>
              <a:t> is the capture and storage of the atmospheric greenhouse gas carbon dioxide by biological processes.</a:t>
            </a:r>
          </a:p>
          <a:p>
            <a:endParaRPr lang="en-SG" altLang="en-US" sz="18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9BF36-90E0-9C4E-B176-7D01FA43E11E}"/>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11267" name="Content Placeholder 2">
            <a:extLst>
              <a:ext uri="{FF2B5EF4-FFF2-40B4-BE49-F238E27FC236}">
                <a16:creationId xmlns:a16="http://schemas.microsoft.com/office/drawing/2014/main" id="{CE6E172E-8B45-AA88-D88F-01DD0F1B1E08}"/>
              </a:ext>
            </a:extLst>
          </p:cNvPr>
          <p:cNvSpPr>
            <a:spLocks noGrp="1"/>
          </p:cNvSpPr>
          <p:nvPr>
            <p:ph idx="1"/>
          </p:nvPr>
        </p:nvSpPr>
        <p:spPr/>
        <p:txBody>
          <a:bodyPr/>
          <a:lstStyle/>
          <a:p>
            <a:r>
              <a:rPr lang="en-US" altLang="en-US"/>
              <a:t>Because of this, merely replanting trees may not help in solving the problem caused by deforestation, for by the time the trees mature, the soil will be totally devoid of essential nutrients. Ultimately, cultivation in this land will also become impossible,         resulting in the land becoming useless. </a:t>
            </a:r>
          </a:p>
          <a:p>
            <a:pPr>
              <a:buFont typeface="Wingdings 2" panose="05020102010507070707" pitchFamily="18" charset="2"/>
              <a:buNone/>
            </a:pPr>
            <a:endParaRPr lang="en-US" altLang="en-US"/>
          </a:p>
          <a:p>
            <a:endParaRPr lang="en-SG" altLang="en-US"/>
          </a:p>
        </p:txBody>
      </p:sp>
      <p:pic>
        <p:nvPicPr>
          <p:cNvPr id="11268" name="Picture 2" descr="fig07">
            <a:extLst>
              <a:ext uri="{FF2B5EF4-FFF2-40B4-BE49-F238E27FC236}">
                <a16:creationId xmlns:a16="http://schemas.microsoft.com/office/drawing/2014/main" id="{848EF2B2-8835-2016-146E-C978971498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25" y="4500563"/>
            <a:ext cx="34528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1EE94-23C1-4879-01E3-9EF4A8D77CA9}"/>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3" name="Content Placeholder 2">
            <a:extLst>
              <a:ext uri="{FF2B5EF4-FFF2-40B4-BE49-F238E27FC236}">
                <a16:creationId xmlns:a16="http://schemas.microsoft.com/office/drawing/2014/main" id="{CA3D0B21-0587-D0D9-6ED1-020CF1449EAE}"/>
              </a:ext>
            </a:extLst>
          </p:cNvPr>
          <p:cNvSpPr>
            <a:spLocks noGrp="1"/>
          </p:cNvSpPr>
          <p:nvPr>
            <p:ph idx="1"/>
          </p:nvPr>
        </p:nvSpPr>
        <p:spPr/>
        <p:txBody>
          <a:bodyPr>
            <a:normAutofit/>
          </a:bodyPr>
          <a:lstStyle/>
          <a:p>
            <a:pPr>
              <a:lnSpc>
                <a:spcPct val="90000"/>
              </a:lnSpc>
            </a:pPr>
            <a:r>
              <a:rPr lang="en-US" altLang="en-US" sz="2400" b="1"/>
              <a:t>Erosion of Soil</a:t>
            </a:r>
            <a:r>
              <a:rPr lang="en-US" altLang="en-US" sz="2400" b="1" i="1"/>
              <a:t>:</a:t>
            </a:r>
            <a:r>
              <a:rPr lang="en-US" altLang="en-US" sz="2400"/>
              <a:t> When </a:t>
            </a:r>
          </a:p>
          <a:p>
            <a:pPr>
              <a:lnSpc>
                <a:spcPct val="90000"/>
              </a:lnSpc>
              <a:buFont typeface="Wingdings 2" panose="05020102010507070707" pitchFamily="18" charset="2"/>
              <a:buNone/>
            </a:pPr>
            <a:r>
              <a:rPr lang="en-US" altLang="en-US" sz="2400"/>
              <a:t> forest areas are cleared, the</a:t>
            </a:r>
          </a:p>
          <a:p>
            <a:pPr>
              <a:lnSpc>
                <a:spcPct val="90000"/>
              </a:lnSpc>
              <a:buFont typeface="Wingdings 2" panose="05020102010507070707" pitchFamily="18" charset="2"/>
              <a:buNone/>
            </a:pPr>
            <a:r>
              <a:rPr lang="en-US" altLang="en-US" sz="2400"/>
              <a:t>soil is exposed to the sun, </a:t>
            </a:r>
          </a:p>
          <a:p>
            <a:pPr>
              <a:lnSpc>
                <a:spcPct val="90000"/>
              </a:lnSpc>
              <a:buFont typeface="Wingdings 2" panose="05020102010507070707" pitchFamily="18" charset="2"/>
              <a:buNone/>
            </a:pPr>
            <a:r>
              <a:rPr lang="en-US" altLang="en-US" sz="2400"/>
              <a:t>making it very dry and </a:t>
            </a:r>
          </a:p>
          <a:p>
            <a:pPr>
              <a:lnSpc>
                <a:spcPct val="90000"/>
              </a:lnSpc>
              <a:buFont typeface="Wingdings 2" panose="05020102010507070707" pitchFamily="18" charset="2"/>
              <a:buNone/>
            </a:pPr>
            <a:r>
              <a:rPr lang="en-US" altLang="en-US" sz="2400"/>
              <a:t>eventually, infertile, due to </a:t>
            </a:r>
          </a:p>
          <a:p>
            <a:pPr>
              <a:lnSpc>
                <a:spcPct val="90000"/>
              </a:lnSpc>
              <a:buFont typeface="Wingdings 2" panose="05020102010507070707" pitchFamily="18" charset="2"/>
              <a:buNone/>
            </a:pPr>
            <a:r>
              <a:rPr lang="en-US" altLang="en-US" sz="2400"/>
              <a:t>volatile nutrients being lost. </a:t>
            </a:r>
          </a:p>
          <a:p>
            <a:pPr>
              <a:lnSpc>
                <a:spcPct val="90000"/>
              </a:lnSpc>
              <a:buFont typeface="Wingdings 2" panose="05020102010507070707" pitchFamily="18" charset="2"/>
              <a:buNone/>
            </a:pPr>
            <a:r>
              <a:rPr lang="en-US" altLang="en-US" sz="2400"/>
              <a:t>In addition, when there is </a:t>
            </a:r>
          </a:p>
          <a:p>
            <a:pPr>
              <a:lnSpc>
                <a:spcPct val="90000"/>
              </a:lnSpc>
              <a:buFont typeface="Wingdings 2" panose="05020102010507070707" pitchFamily="18" charset="2"/>
              <a:buNone/>
            </a:pPr>
            <a:r>
              <a:rPr lang="en-US" altLang="en-US" sz="2400"/>
              <a:t>erosion, rainfall washes away</a:t>
            </a:r>
          </a:p>
          <a:p>
            <a:pPr>
              <a:lnSpc>
                <a:spcPct val="90000"/>
              </a:lnSpc>
              <a:buFont typeface="Wingdings 2" panose="05020102010507070707" pitchFamily="18" charset="2"/>
              <a:buNone/>
            </a:pPr>
            <a:r>
              <a:rPr lang="en-US" altLang="en-US" sz="2400"/>
              <a:t>the rest of the nutrients, which</a:t>
            </a:r>
          </a:p>
          <a:p>
            <a:pPr>
              <a:lnSpc>
                <a:spcPct val="90000"/>
              </a:lnSpc>
              <a:buFont typeface="Wingdings 2" panose="05020102010507070707" pitchFamily="18" charset="2"/>
              <a:buNone/>
            </a:pPr>
            <a:r>
              <a:rPr lang="en-US" altLang="en-US" sz="2400"/>
              <a:t>flow with the rainwater into </a:t>
            </a:r>
          </a:p>
          <a:p>
            <a:pPr>
              <a:lnSpc>
                <a:spcPct val="90000"/>
              </a:lnSpc>
              <a:buFont typeface="Wingdings 2" panose="05020102010507070707" pitchFamily="18" charset="2"/>
              <a:buNone/>
            </a:pPr>
            <a:r>
              <a:rPr lang="en-US" altLang="en-US" sz="2400"/>
              <a:t>waterways. </a:t>
            </a:r>
          </a:p>
          <a:p>
            <a:pPr>
              <a:lnSpc>
                <a:spcPct val="90000"/>
              </a:lnSpc>
              <a:buFont typeface="Wingdings 2" panose="05020102010507070707" pitchFamily="18" charset="2"/>
              <a:buNone/>
            </a:pPr>
            <a:endParaRPr lang="en-SG" altLang="en-US" sz="2400"/>
          </a:p>
        </p:txBody>
      </p:sp>
      <p:pic>
        <p:nvPicPr>
          <p:cNvPr id="10244" name="Picture 2" descr="MC900272454[1]">
            <a:extLst>
              <a:ext uri="{FF2B5EF4-FFF2-40B4-BE49-F238E27FC236}">
                <a16:creationId xmlns:a16="http://schemas.microsoft.com/office/drawing/2014/main" id="{17F0712E-1E19-C587-E1AD-39EB441486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3500" y="2143125"/>
            <a:ext cx="2514600"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88C19-3CF6-282F-0B1F-F54EF5F0812E}"/>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3" name="Content Placeholder 2">
            <a:extLst>
              <a:ext uri="{FF2B5EF4-FFF2-40B4-BE49-F238E27FC236}">
                <a16:creationId xmlns:a16="http://schemas.microsoft.com/office/drawing/2014/main" id="{E095947C-BC79-4B2C-9D08-51D4DA29A076}"/>
              </a:ext>
            </a:extLst>
          </p:cNvPr>
          <p:cNvSpPr>
            <a:spLocks noGrp="1"/>
          </p:cNvSpPr>
          <p:nvPr>
            <p:ph idx="1"/>
          </p:nvPr>
        </p:nvSpPr>
        <p:spPr/>
        <p:txBody>
          <a:bodyPr>
            <a:normAutofit/>
          </a:bodyPr>
          <a:lstStyle/>
          <a:p>
            <a:pPr>
              <a:lnSpc>
                <a:spcPct val="80000"/>
              </a:lnSpc>
            </a:pPr>
            <a:r>
              <a:rPr lang="en-SG" altLang="en-US" sz="2000" b="1"/>
              <a:t>Disruption of the Water Cycle</a:t>
            </a:r>
            <a:r>
              <a:rPr lang="en-SG" altLang="en-US" sz="2000" b="1" i="1"/>
              <a:t>:</a:t>
            </a:r>
            <a:r>
              <a:rPr lang="en-SG" altLang="en-US" sz="2000"/>
              <a:t> Trees      </a:t>
            </a:r>
          </a:p>
          <a:p>
            <a:pPr>
              <a:lnSpc>
                <a:spcPct val="80000"/>
              </a:lnSpc>
              <a:buFont typeface="Wingdings 2" panose="05020102010507070707" pitchFamily="18" charset="2"/>
              <a:buNone/>
            </a:pPr>
            <a:r>
              <a:rPr lang="en-SG" altLang="en-US" sz="2000"/>
              <a:t>                             contribute in a large way        </a:t>
            </a:r>
          </a:p>
          <a:p>
            <a:pPr>
              <a:lnSpc>
                <a:spcPct val="80000"/>
              </a:lnSpc>
              <a:buFont typeface="Wingdings 2" panose="05020102010507070707" pitchFamily="18" charset="2"/>
              <a:buNone/>
            </a:pPr>
            <a:r>
              <a:rPr lang="en-SG" altLang="en-US" sz="2000"/>
              <a:t>                             in maintaining the water     </a:t>
            </a:r>
          </a:p>
          <a:p>
            <a:pPr>
              <a:lnSpc>
                <a:spcPct val="80000"/>
              </a:lnSpc>
              <a:buFont typeface="Wingdings 2" panose="05020102010507070707" pitchFamily="18" charset="2"/>
              <a:buNone/>
            </a:pPr>
            <a:r>
              <a:rPr lang="en-SG" altLang="en-US" sz="2000"/>
              <a:t>                             cycle. They take in water   </a:t>
            </a:r>
          </a:p>
          <a:p>
            <a:pPr>
              <a:lnSpc>
                <a:spcPct val="80000"/>
              </a:lnSpc>
              <a:buFont typeface="Wingdings 2" panose="05020102010507070707" pitchFamily="18" charset="2"/>
              <a:buNone/>
            </a:pPr>
            <a:r>
              <a:rPr lang="en-SG" altLang="en-US" sz="2000"/>
              <a:t>                             via their roots, which is       </a:t>
            </a:r>
          </a:p>
          <a:p>
            <a:pPr>
              <a:lnSpc>
                <a:spcPct val="80000"/>
              </a:lnSpc>
              <a:buFont typeface="Wingdings 2" panose="05020102010507070707" pitchFamily="18" charset="2"/>
              <a:buNone/>
            </a:pPr>
            <a:r>
              <a:rPr lang="en-SG" altLang="en-US" sz="2000"/>
              <a:t>                             then released into the </a:t>
            </a:r>
          </a:p>
          <a:p>
            <a:pPr>
              <a:lnSpc>
                <a:spcPct val="80000"/>
              </a:lnSpc>
              <a:buFont typeface="Wingdings 2" panose="05020102010507070707" pitchFamily="18" charset="2"/>
              <a:buNone/>
            </a:pPr>
            <a:r>
              <a:rPr lang="en-SG" altLang="en-US" sz="2000"/>
              <a:t>                             atmosphere. A large part   </a:t>
            </a:r>
          </a:p>
          <a:p>
            <a:pPr>
              <a:lnSpc>
                <a:spcPct val="80000"/>
              </a:lnSpc>
              <a:buFont typeface="Wingdings 2" panose="05020102010507070707" pitchFamily="18" charset="2"/>
              <a:buNone/>
            </a:pPr>
            <a:r>
              <a:rPr lang="en-SG" altLang="en-US" sz="2000"/>
              <a:t>                             of the water that circulates     </a:t>
            </a:r>
          </a:p>
          <a:p>
            <a:pPr>
              <a:lnSpc>
                <a:spcPct val="80000"/>
              </a:lnSpc>
              <a:buFont typeface="Wingdings 2" panose="05020102010507070707" pitchFamily="18" charset="2"/>
              <a:buNone/>
            </a:pPr>
            <a:r>
              <a:rPr lang="en-SG" altLang="en-US" sz="2000"/>
              <a:t> in the ecosystem of </a:t>
            </a:r>
          </a:p>
          <a:p>
            <a:pPr>
              <a:lnSpc>
                <a:spcPct val="80000"/>
              </a:lnSpc>
              <a:buFont typeface="Wingdings 2" panose="05020102010507070707" pitchFamily="18" charset="2"/>
              <a:buNone/>
            </a:pPr>
            <a:r>
              <a:rPr lang="en-SG" altLang="en-US" sz="2000"/>
              <a:t> rainforests, for instance, </a:t>
            </a:r>
          </a:p>
          <a:p>
            <a:pPr>
              <a:lnSpc>
                <a:spcPct val="80000"/>
              </a:lnSpc>
              <a:buFont typeface="Wingdings 2" panose="05020102010507070707" pitchFamily="18" charset="2"/>
              <a:buNone/>
            </a:pPr>
            <a:r>
              <a:rPr lang="en-SG" altLang="en-US" sz="2000"/>
              <a:t> remains inside the plants. </a:t>
            </a:r>
          </a:p>
          <a:p>
            <a:pPr>
              <a:lnSpc>
                <a:spcPct val="80000"/>
              </a:lnSpc>
              <a:buFont typeface="Wingdings 2" panose="05020102010507070707" pitchFamily="18" charset="2"/>
              <a:buNone/>
            </a:pPr>
            <a:r>
              <a:rPr lang="en-SG" altLang="en-US" sz="2000"/>
              <a:t> When these trees are cut </a:t>
            </a:r>
          </a:p>
          <a:p>
            <a:pPr>
              <a:lnSpc>
                <a:spcPct val="80000"/>
              </a:lnSpc>
              <a:buFont typeface="Wingdings 2" panose="05020102010507070707" pitchFamily="18" charset="2"/>
              <a:buNone/>
            </a:pPr>
            <a:r>
              <a:rPr lang="en-SG" altLang="en-US" sz="2000"/>
              <a:t> down it results in the climate </a:t>
            </a:r>
          </a:p>
          <a:p>
            <a:pPr>
              <a:lnSpc>
                <a:spcPct val="80000"/>
              </a:lnSpc>
              <a:buFont typeface="Wingdings 2" panose="05020102010507070707" pitchFamily="18" charset="2"/>
              <a:buNone/>
            </a:pPr>
            <a:r>
              <a:rPr lang="en-SG" altLang="en-US" sz="2000"/>
              <a:t> getting drier in that area.</a:t>
            </a:r>
            <a:br>
              <a:rPr lang="en-SG" altLang="en-US" sz="2000"/>
            </a:br>
            <a:endParaRPr lang="en-SG" altLang="en-US" sz="2000"/>
          </a:p>
          <a:p>
            <a:pPr>
              <a:lnSpc>
                <a:spcPct val="80000"/>
              </a:lnSpc>
            </a:pPr>
            <a:endParaRPr lang="en-SG" altLang="en-US" sz="2000"/>
          </a:p>
        </p:txBody>
      </p:sp>
      <p:pic>
        <p:nvPicPr>
          <p:cNvPr id="12292" name="Picture 2" descr="fig_deciduous_tree_2_c">
            <a:extLst>
              <a:ext uri="{FF2B5EF4-FFF2-40B4-BE49-F238E27FC236}">
                <a16:creationId xmlns:a16="http://schemas.microsoft.com/office/drawing/2014/main" id="{97281477-2C0A-F193-0039-CA611779B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88" y="1928813"/>
            <a:ext cx="2286000"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3" descr="400_water_cycle">
            <a:extLst>
              <a:ext uri="{FF2B5EF4-FFF2-40B4-BE49-F238E27FC236}">
                <a16:creationId xmlns:a16="http://schemas.microsoft.com/office/drawing/2014/main" id="{B0F498BF-234F-7447-70E7-21783E1785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4429125"/>
            <a:ext cx="381000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00C68-F795-B403-DE8C-8798F34C224E}"/>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13315" name="Content Placeholder 2">
            <a:extLst>
              <a:ext uri="{FF2B5EF4-FFF2-40B4-BE49-F238E27FC236}">
                <a16:creationId xmlns:a16="http://schemas.microsoft.com/office/drawing/2014/main" id="{C0590253-3EEA-CA43-0CC1-9190883ADE3D}"/>
              </a:ext>
            </a:extLst>
          </p:cNvPr>
          <p:cNvSpPr>
            <a:spLocks noGrp="1"/>
          </p:cNvSpPr>
          <p:nvPr>
            <p:ph idx="1"/>
          </p:nvPr>
        </p:nvSpPr>
        <p:spPr/>
        <p:txBody>
          <a:bodyPr/>
          <a:lstStyle/>
          <a:p>
            <a:r>
              <a:rPr lang="en-SG" altLang="en-US" sz="2300" b="1"/>
              <a:t>Loss of Biodiversity</a:t>
            </a:r>
            <a:r>
              <a:rPr lang="en-SG" altLang="en-US" sz="2300" b="1" i="1"/>
              <a:t>:</a:t>
            </a:r>
            <a:r>
              <a:rPr lang="en-SG" altLang="en-US" sz="2300"/>
              <a:t> The unique biodiversity of various geographical areas is being lost on a scale that is quite unprecedented. Even though tropical rainforests make up just 6 percent of the surface area of the Earth, about 85 percent of the entire species of the world exist here. Due to massive deforestation, about 50 to 100 species of animals are being lost each day. This puts the extinction of animals and plants on a massive scale.</a:t>
            </a:r>
            <a:br>
              <a:rPr lang="en-SG" altLang="en-US" sz="2300"/>
            </a:br>
            <a:endParaRPr lang="en-SG" altLang="en-US" sz="2300"/>
          </a:p>
          <a:p>
            <a:endParaRPr lang="en-SG" altLang="en-US"/>
          </a:p>
        </p:txBody>
      </p:sp>
      <p:pic>
        <p:nvPicPr>
          <p:cNvPr id="13316" name="Picture 2" descr="dsc_1685">
            <a:extLst>
              <a:ext uri="{FF2B5EF4-FFF2-40B4-BE49-F238E27FC236}">
                <a16:creationId xmlns:a16="http://schemas.microsoft.com/office/drawing/2014/main" id="{29E65500-A7E5-1F84-47AD-8A6DEAB02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0" y="4857750"/>
            <a:ext cx="15001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3" descr="bohemian-waxwing">
            <a:extLst>
              <a:ext uri="{FF2B5EF4-FFF2-40B4-BE49-F238E27FC236}">
                <a16:creationId xmlns:a16="http://schemas.microsoft.com/office/drawing/2014/main" id="{CA5B4258-55C5-71B1-4882-E20C63FFAA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8" y="4857750"/>
            <a:ext cx="1751012"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descr="sorbello-bluejay5-4-06">
            <a:extLst>
              <a:ext uri="{FF2B5EF4-FFF2-40B4-BE49-F238E27FC236}">
                <a16:creationId xmlns:a16="http://schemas.microsoft.com/office/drawing/2014/main" id="{336A71DC-43B7-6360-479D-75E40A8EFB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857750"/>
            <a:ext cx="1905000"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F10A4-1D7E-C51B-1EF9-E8B8312BF69C}"/>
              </a:ext>
            </a:extLst>
          </p:cNvPr>
          <p:cNvSpPr>
            <a:spLocks noGrp="1"/>
          </p:cNvSpPr>
          <p:nvPr>
            <p:ph type="title"/>
          </p:nvPr>
        </p:nvSpPr>
        <p:spPr>
          <a:xfrm>
            <a:off x="457200" y="320040"/>
            <a:ext cx="7239000" cy="1143000"/>
          </a:xfrm>
        </p:spPr>
        <p:txBody>
          <a:bodyPr/>
          <a:lstStyle/>
          <a:p>
            <a:pPr fontAlgn="auto">
              <a:spcAft>
                <a:spcPts val="0"/>
              </a:spcAft>
              <a:defRPr/>
            </a:pPr>
            <a:r>
              <a:rPr lang="en-US" dirty="0"/>
              <a:t>deforestation</a:t>
            </a:r>
            <a:endParaRPr lang="en-SG" dirty="0"/>
          </a:p>
        </p:txBody>
      </p:sp>
      <p:sp>
        <p:nvSpPr>
          <p:cNvPr id="3" name="Content Placeholder 2">
            <a:extLst>
              <a:ext uri="{FF2B5EF4-FFF2-40B4-BE49-F238E27FC236}">
                <a16:creationId xmlns:a16="http://schemas.microsoft.com/office/drawing/2014/main" id="{C430369C-DE89-02C0-CD08-930A281B1F1F}"/>
              </a:ext>
            </a:extLst>
          </p:cNvPr>
          <p:cNvSpPr>
            <a:spLocks noGrp="1"/>
          </p:cNvSpPr>
          <p:nvPr>
            <p:ph idx="1"/>
          </p:nvPr>
        </p:nvSpPr>
        <p:spPr/>
        <p:txBody>
          <a:bodyPr>
            <a:normAutofit fontScale="85000" lnSpcReduction="20000"/>
          </a:bodyPr>
          <a:lstStyle/>
          <a:p>
            <a:pPr marL="274320" indent="-274320" fontAlgn="auto">
              <a:spcAft>
                <a:spcPts val="0"/>
              </a:spcAft>
              <a:buFont typeface="Wingdings 2"/>
              <a:buChar char=""/>
              <a:defRPr/>
            </a:pPr>
            <a:r>
              <a:rPr lang="en-US" b="1" dirty="0"/>
              <a:t>Flooding and Drought</a:t>
            </a:r>
            <a:r>
              <a:rPr lang="en-US" b="1" i="1" dirty="0"/>
              <a:t>:</a:t>
            </a:r>
            <a:r>
              <a:rPr lang="en-US" dirty="0"/>
              <a:t>    </a:t>
            </a:r>
          </a:p>
          <a:p>
            <a:pPr marL="274320" indent="-274320" fontAlgn="auto">
              <a:spcAft>
                <a:spcPts val="0"/>
              </a:spcAft>
              <a:buFont typeface="Wingdings 2"/>
              <a:buNone/>
              <a:defRPr/>
            </a:pPr>
            <a:r>
              <a:rPr lang="en-US" dirty="0"/>
              <a:t>                            One of the vital functions of </a:t>
            </a:r>
          </a:p>
          <a:p>
            <a:pPr marL="274320" indent="-274320" fontAlgn="auto">
              <a:spcAft>
                <a:spcPts val="0"/>
              </a:spcAft>
              <a:buFont typeface="Wingdings 2"/>
              <a:buNone/>
              <a:defRPr/>
            </a:pPr>
            <a:r>
              <a:rPr lang="en-US" dirty="0"/>
              <a:t>                            forests is to absorb and  </a:t>
            </a:r>
          </a:p>
          <a:p>
            <a:pPr marL="274320" indent="-274320" fontAlgn="auto">
              <a:spcAft>
                <a:spcPts val="0"/>
              </a:spcAft>
              <a:buFont typeface="Wingdings 2"/>
              <a:buNone/>
              <a:defRPr/>
            </a:pPr>
            <a:r>
              <a:rPr lang="en-US" dirty="0"/>
              <a:t>                            store great amounts of  </a:t>
            </a:r>
          </a:p>
          <a:p>
            <a:pPr marL="274320" indent="-274320" fontAlgn="auto">
              <a:spcAft>
                <a:spcPts val="0"/>
              </a:spcAft>
              <a:buFont typeface="Wingdings 2"/>
              <a:buNone/>
              <a:defRPr/>
            </a:pPr>
            <a:r>
              <a:rPr lang="en-US" dirty="0"/>
              <a:t>                            water quickly when there </a:t>
            </a:r>
          </a:p>
          <a:p>
            <a:pPr marL="274320" indent="-274320" fontAlgn="auto">
              <a:spcAft>
                <a:spcPts val="0"/>
              </a:spcAft>
              <a:buFont typeface="Wingdings 2"/>
              <a:buNone/>
              <a:defRPr/>
            </a:pPr>
            <a:r>
              <a:rPr lang="en-US" dirty="0"/>
              <a:t>                            are heavy rains. When </a:t>
            </a:r>
          </a:p>
          <a:p>
            <a:pPr marL="274320" indent="-274320" fontAlgn="auto">
              <a:spcAft>
                <a:spcPts val="0"/>
              </a:spcAft>
              <a:buFont typeface="Wingdings 2"/>
              <a:buNone/>
              <a:defRPr/>
            </a:pPr>
            <a:r>
              <a:rPr lang="en-US" dirty="0"/>
              <a:t>                            forests are cut down, this regulation</a:t>
            </a:r>
          </a:p>
          <a:p>
            <a:pPr marL="274320" indent="-274320" fontAlgn="auto">
              <a:spcAft>
                <a:spcPts val="0"/>
              </a:spcAft>
              <a:buFont typeface="Wingdings 2"/>
              <a:buNone/>
              <a:defRPr/>
            </a:pPr>
            <a:r>
              <a:rPr lang="en-US" dirty="0"/>
              <a:t>of the flow of water is disrupted, which leads to </a:t>
            </a:r>
          </a:p>
          <a:p>
            <a:pPr marL="274320" indent="-274320" fontAlgn="auto">
              <a:spcAft>
                <a:spcPts val="0"/>
              </a:spcAft>
              <a:buFont typeface="Wingdings 2"/>
              <a:buNone/>
              <a:defRPr/>
            </a:pPr>
            <a:r>
              <a:rPr lang="en-US" dirty="0"/>
              <a:t>alternating periods of </a:t>
            </a:r>
          </a:p>
          <a:p>
            <a:pPr marL="274320" indent="-274320" fontAlgn="auto">
              <a:spcAft>
                <a:spcPts val="0"/>
              </a:spcAft>
              <a:buFont typeface="Wingdings 2"/>
              <a:buNone/>
              <a:defRPr/>
            </a:pPr>
            <a:r>
              <a:rPr lang="en-US" dirty="0"/>
              <a:t>flood and then </a:t>
            </a:r>
          </a:p>
          <a:p>
            <a:pPr marL="274320" indent="-274320" fontAlgn="auto">
              <a:spcAft>
                <a:spcPts val="0"/>
              </a:spcAft>
              <a:buFont typeface="Wingdings 2"/>
              <a:buNone/>
              <a:defRPr/>
            </a:pPr>
            <a:r>
              <a:rPr lang="en-US" dirty="0"/>
              <a:t>drought in the </a:t>
            </a:r>
          </a:p>
          <a:p>
            <a:pPr marL="274320" indent="-274320" fontAlgn="auto">
              <a:spcAft>
                <a:spcPts val="0"/>
              </a:spcAft>
              <a:buFont typeface="Wingdings 2"/>
              <a:buNone/>
              <a:defRPr/>
            </a:pPr>
            <a:r>
              <a:rPr lang="en-US" dirty="0"/>
              <a:t>affected area.</a:t>
            </a:r>
            <a:br>
              <a:rPr lang="en-US" dirty="0"/>
            </a:br>
            <a:endParaRPr lang="en-US" dirty="0"/>
          </a:p>
          <a:p>
            <a:pPr marL="274320" indent="-274320" fontAlgn="auto">
              <a:spcAft>
                <a:spcPts val="0"/>
              </a:spcAft>
              <a:buFont typeface="Wingdings 2"/>
              <a:buChar char=""/>
              <a:defRPr/>
            </a:pPr>
            <a:endParaRPr lang="en-SG" dirty="0"/>
          </a:p>
        </p:txBody>
      </p:sp>
      <p:pic>
        <p:nvPicPr>
          <p:cNvPr id="14340" name="Picture 2" descr="drought-pix">
            <a:extLst>
              <a:ext uri="{FF2B5EF4-FFF2-40B4-BE49-F238E27FC236}">
                <a16:creationId xmlns:a16="http://schemas.microsoft.com/office/drawing/2014/main" id="{0C6FD7C7-D11E-0E0A-9E25-803945D5A8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25" y="1928813"/>
            <a:ext cx="2357438"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3" descr="summer_floods_2007">
            <a:extLst>
              <a:ext uri="{FF2B5EF4-FFF2-40B4-BE49-F238E27FC236}">
                <a16:creationId xmlns:a16="http://schemas.microsoft.com/office/drawing/2014/main" id="{114A8174-E11E-AAB3-DC1A-EF7A435A3E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4357688"/>
            <a:ext cx="42672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themeOverride>
</file>

<file path=docProps/app.xml><?xml version="1.0" encoding="utf-8"?>
<Properties xmlns="http://schemas.openxmlformats.org/officeDocument/2006/extended-properties" xmlns:vt="http://schemas.openxmlformats.org/officeDocument/2006/docPropsVTypes">
  <Template>Opulent</Template>
  <TotalTime>145</TotalTime>
  <Words>1623</Words>
  <Application>Microsoft Office PowerPoint</Application>
  <PresentationFormat>On-screen Show (4:3)</PresentationFormat>
  <Paragraphs>142</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Trebuchet MS</vt:lpstr>
      <vt:lpstr>Arial</vt:lpstr>
      <vt:lpstr>Wingdings 2</vt:lpstr>
      <vt:lpstr>Wingdings</vt:lpstr>
      <vt:lpstr>Calibri</vt:lpstr>
      <vt:lpstr>Copperplate Gothic Bold</vt:lpstr>
      <vt:lpstr>Copperplate Gothic Light</vt:lpstr>
      <vt:lpstr>Opulent</vt:lpstr>
      <vt:lpstr>Deforestation &amp; CONSERVATION</vt:lpstr>
      <vt:lpstr>PowerPoint Presentation</vt:lpstr>
      <vt:lpstr>Deforestation</vt:lpstr>
      <vt:lpstr>deforestation</vt:lpstr>
      <vt:lpstr>deforestation</vt:lpstr>
      <vt:lpstr>deforestation</vt:lpstr>
      <vt:lpstr>deforestation</vt:lpstr>
      <vt:lpstr>deforestation</vt:lpstr>
      <vt:lpstr>deforestation</vt:lpstr>
      <vt:lpstr>deforestation</vt:lpstr>
      <vt:lpstr>YouTube! O_____O</vt:lpstr>
      <vt:lpstr>What can we do to reduce deforestation?</vt:lpstr>
      <vt:lpstr>What can we do to reduce deforestation?</vt:lpstr>
      <vt:lpstr>Reforestation @ SUNGEI BULOH (Singapore)</vt:lpstr>
      <vt:lpstr>Reforestation @ sungei buloh (singapore)</vt:lpstr>
      <vt:lpstr>Reforestation @ sungei buloh (singapore)</vt:lpstr>
      <vt:lpstr>Reforestation @ sungei buloh (singapore)</vt:lpstr>
      <vt:lpstr>PowerPoint Presentation</vt:lpstr>
      <vt:lpstr>PowerPoint Presentation</vt:lpstr>
      <vt:lpstr>PowerPoint Presentation</vt:lpstr>
      <vt:lpstr>PowerPoint Presentation</vt:lpstr>
      <vt:lpstr>Many Hearts to ❤ ❤ ❤ ❤ ❤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Deforestation &amp; CONSERVATION</dc:title>
  <dc:creator>KKLee</dc:creator>
  <cp:lastModifiedBy>Nayan GRIFFITHS</cp:lastModifiedBy>
  <cp:revision>11</cp:revision>
  <dcterms:created xsi:type="dcterms:W3CDTF">2010-06-08T08:07:09Z</dcterms:created>
  <dcterms:modified xsi:type="dcterms:W3CDTF">2023-06-05T11:28:17Z</dcterms:modified>
</cp:coreProperties>
</file>